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3" r:id="rId1"/>
  </p:sldMasterIdLst>
  <p:notesMasterIdLst>
    <p:notesMasterId r:id="rId29"/>
  </p:notesMasterIdLst>
  <p:handoutMasterIdLst>
    <p:handoutMasterId r:id="rId30"/>
  </p:handoutMasterIdLst>
  <p:sldIdLst>
    <p:sldId id="467" r:id="rId2"/>
    <p:sldId id="626" r:id="rId3"/>
    <p:sldId id="640" r:id="rId4"/>
    <p:sldId id="641" r:id="rId5"/>
    <p:sldId id="646" r:id="rId6"/>
    <p:sldId id="642" r:id="rId7"/>
    <p:sldId id="643" r:id="rId8"/>
    <p:sldId id="644" r:id="rId9"/>
    <p:sldId id="654" r:id="rId10"/>
    <p:sldId id="656" r:id="rId11"/>
    <p:sldId id="657" r:id="rId12"/>
    <p:sldId id="658" r:id="rId13"/>
    <p:sldId id="655" r:id="rId14"/>
    <p:sldId id="659" r:id="rId15"/>
    <p:sldId id="660" r:id="rId16"/>
    <p:sldId id="661" r:id="rId17"/>
    <p:sldId id="662" r:id="rId18"/>
    <p:sldId id="663" r:id="rId19"/>
    <p:sldId id="665" r:id="rId20"/>
    <p:sldId id="664" r:id="rId21"/>
    <p:sldId id="666" r:id="rId22"/>
    <p:sldId id="667" r:id="rId23"/>
    <p:sldId id="668" r:id="rId24"/>
    <p:sldId id="684" r:id="rId25"/>
    <p:sldId id="670" r:id="rId26"/>
    <p:sldId id="671" r:id="rId27"/>
    <p:sldId id="685" r:id="rId28"/>
  </p:sldIdLst>
  <p:sldSz cx="9144000" cy="6858000" type="screen4x3"/>
  <p:notesSz cx="6881813"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014D6"/>
    <a:srgbClr val="B000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1" autoAdjust="0"/>
    <p:restoredTop sz="84422" autoAdjust="0"/>
  </p:normalViewPr>
  <p:slideViewPr>
    <p:cSldViewPr snapToObjects="1">
      <p:cViewPr varScale="1">
        <p:scale>
          <a:sx n="72" d="100"/>
          <a:sy n="72" d="100"/>
        </p:scale>
        <p:origin x="1742" y="53"/>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4"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37" tIns="46219" rIns="92437" bIns="46219" rtlCol="0"/>
          <a:lstStyle>
            <a:lvl1pPr algn="l">
              <a:defRPr sz="1200"/>
            </a:lvl1pPr>
          </a:lstStyle>
          <a:p>
            <a:endParaRPr lang="en-US"/>
          </a:p>
        </p:txBody>
      </p:sp>
      <p:sp>
        <p:nvSpPr>
          <p:cNvPr id="3" name="Date Placeholder 2"/>
          <p:cNvSpPr>
            <a:spLocks noGrp="1"/>
          </p:cNvSpPr>
          <p:nvPr>
            <p:ph type="dt" sz="quarter" idx="1"/>
          </p:nvPr>
        </p:nvSpPr>
        <p:spPr>
          <a:xfrm>
            <a:off x="3898101" y="0"/>
            <a:ext cx="2982119" cy="464820"/>
          </a:xfrm>
          <a:prstGeom prst="rect">
            <a:avLst/>
          </a:prstGeom>
        </p:spPr>
        <p:txBody>
          <a:bodyPr vert="horz" lIns="92437" tIns="46219" rIns="92437" bIns="46219" rtlCol="0"/>
          <a:lstStyle>
            <a:lvl1pPr algn="r">
              <a:defRPr sz="1200"/>
            </a:lvl1pPr>
          </a:lstStyle>
          <a:p>
            <a:fld id="{A27D5C4E-375C-0D45-BAC9-2C7D27476EBB}" type="datetimeFigureOut">
              <a:rPr lang="en-US" smtClean="0"/>
              <a:pPr/>
              <a:t>2/17/2021</a:t>
            </a:fld>
            <a:endParaRPr lang="en-US"/>
          </a:p>
        </p:txBody>
      </p:sp>
      <p:sp>
        <p:nvSpPr>
          <p:cNvPr id="4" name="Footer Placeholder 3"/>
          <p:cNvSpPr>
            <a:spLocks noGrp="1"/>
          </p:cNvSpPr>
          <p:nvPr>
            <p:ph type="ftr" sz="quarter" idx="2"/>
          </p:nvPr>
        </p:nvSpPr>
        <p:spPr>
          <a:xfrm>
            <a:off x="0" y="8829967"/>
            <a:ext cx="2982119" cy="464820"/>
          </a:xfrm>
          <a:prstGeom prst="rect">
            <a:avLst/>
          </a:prstGeom>
        </p:spPr>
        <p:txBody>
          <a:bodyPr vert="horz" lIns="92437" tIns="46219" rIns="92437" bIns="46219" rtlCol="0" anchor="b"/>
          <a:lstStyle>
            <a:lvl1pPr algn="l">
              <a:defRPr sz="1200"/>
            </a:lvl1pPr>
          </a:lstStyle>
          <a:p>
            <a:endParaRPr lang="en-US"/>
          </a:p>
        </p:txBody>
      </p:sp>
      <p:sp>
        <p:nvSpPr>
          <p:cNvPr id="5" name="Slide Number Placeholder 4"/>
          <p:cNvSpPr>
            <a:spLocks noGrp="1"/>
          </p:cNvSpPr>
          <p:nvPr>
            <p:ph type="sldNum" sz="quarter" idx="3"/>
          </p:nvPr>
        </p:nvSpPr>
        <p:spPr>
          <a:xfrm>
            <a:off x="3898101" y="8829967"/>
            <a:ext cx="2982119" cy="464820"/>
          </a:xfrm>
          <a:prstGeom prst="rect">
            <a:avLst/>
          </a:prstGeom>
        </p:spPr>
        <p:txBody>
          <a:bodyPr vert="horz" lIns="92437" tIns="46219" rIns="92437" bIns="46219" rtlCol="0" anchor="b"/>
          <a:lstStyle>
            <a:lvl1pPr algn="r">
              <a:defRPr sz="1200"/>
            </a:lvl1pPr>
          </a:lstStyle>
          <a:p>
            <a:fld id="{9C8E03D8-5102-8B47-8E07-C3373636B684}" type="slidenum">
              <a:rPr lang="en-US" smtClean="0"/>
              <a:pPr/>
              <a:t>‹#›</a:t>
            </a:fld>
            <a:endParaRPr lang="en-US"/>
          </a:p>
        </p:txBody>
      </p:sp>
    </p:spTree>
    <p:extLst>
      <p:ext uri="{BB962C8B-B14F-4D97-AF65-F5344CB8AC3E}">
        <p14:creationId xmlns:p14="http://schemas.microsoft.com/office/powerpoint/2010/main" val="14552127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37" tIns="46219" rIns="92437" bIns="46219" rtlCol="0"/>
          <a:lstStyle>
            <a:lvl1pPr algn="l">
              <a:defRPr sz="1200"/>
            </a:lvl1pPr>
          </a:lstStyle>
          <a:p>
            <a:endParaRPr lang="en-US"/>
          </a:p>
        </p:txBody>
      </p:sp>
      <p:sp>
        <p:nvSpPr>
          <p:cNvPr id="3" name="Date Placeholder 2"/>
          <p:cNvSpPr>
            <a:spLocks noGrp="1"/>
          </p:cNvSpPr>
          <p:nvPr>
            <p:ph type="dt" idx="1"/>
          </p:nvPr>
        </p:nvSpPr>
        <p:spPr>
          <a:xfrm>
            <a:off x="3898101" y="0"/>
            <a:ext cx="2982119" cy="464820"/>
          </a:xfrm>
          <a:prstGeom prst="rect">
            <a:avLst/>
          </a:prstGeom>
        </p:spPr>
        <p:txBody>
          <a:bodyPr vert="horz" lIns="92437" tIns="46219" rIns="92437" bIns="46219" rtlCol="0"/>
          <a:lstStyle>
            <a:lvl1pPr algn="r">
              <a:defRPr sz="1200"/>
            </a:lvl1pPr>
          </a:lstStyle>
          <a:p>
            <a:fld id="{EA472CC8-96E2-DA4F-AF59-3658B4DBAA3C}" type="datetimeFigureOut">
              <a:rPr lang="en-US" smtClean="0"/>
              <a:pPr/>
              <a:t>2/17/2021</a:t>
            </a:fld>
            <a:endParaRPr lang="en-US"/>
          </a:p>
        </p:txBody>
      </p:sp>
      <p:sp>
        <p:nvSpPr>
          <p:cNvPr id="4" name="Slide Image Placeholder 3"/>
          <p:cNvSpPr>
            <a:spLocks noGrp="1" noRot="1" noChangeAspect="1"/>
          </p:cNvSpPr>
          <p:nvPr>
            <p:ph type="sldImg" idx="2"/>
          </p:nvPr>
        </p:nvSpPr>
        <p:spPr>
          <a:xfrm>
            <a:off x="1117600" y="698500"/>
            <a:ext cx="4646613" cy="3486150"/>
          </a:xfrm>
          <a:prstGeom prst="rect">
            <a:avLst/>
          </a:prstGeom>
          <a:noFill/>
          <a:ln w="12700">
            <a:solidFill>
              <a:prstClr val="black"/>
            </a:solidFill>
          </a:ln>
        </p:spPr>
        <p:txBody>
          <a:bodyPr vert="horz" lIns="92437" tIns="46219" rIns="92437" bIns="46219"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37" tIns="46219" rIns="92437" bIns="462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4820"/>
          </a:xfrm>
          <a:prstGeom prst="rect">
            <a:avLst/>
          </a:prstGeom>
        </p:spPr>
        <p:txBody>
          <a:bodyPr vert="horz" lIns="92437" tIns="46219" rIns="92437" bIns="46219" rtlCol="0" anchor="b"/>
          <a:lstStyle>
            <a:lvl1pPr algn="l">
              <a:defRPr sz="1200"/>
            </a:lvl1pPr>
          </a:lstStyle>
          <a:p>
            <a:endParaRPr lang="en-US"/>
          </a:p>
        </p:txBody>
      </p:sp>
      <p:sp>
        <p:nvSpPr>
          <p:cNvPr id="7" name="Slide Number Placeholder 6"/>
          <p:cNvSpPr>
            <a:spLocks noGrp="1"/>
          </p:cNvSpPr>
          <p:nvPr>
            <p:ph type="sldNum" sz="quarter" idx="5"/>
          </p:nvPr>
        </p:nvSpPr>
        <p:spPr>
          <a:xfrm>
            <a:off x="3898101" y="8829967"/>
            <a:ext cx="2982119" cy="464820"/>
          </a:xfrm>
          <a:prstGeom prst="rect">
            <a:avLst/>
          </a:prstGeom>
        </p:spPr>
        <p:txBody>
          <a:bodyPr vert="horz" lIns="92437" tIns="46219" rIns="92437" bIns="46219" rtlCol="0" anchor="b"/>
          <a:lstStyle>
            <a:lvl1pPr algn="r">
              <a:defRPr sz="1200"/>
            </a:lvl1pPr>
          </a:lstStyle>
          <a:p>
            <a:fld id="{717347E0-AEBB-E840-BDD8-2436C83FF7EF}" type="slidenum">
              <a:rPr lang="en-US" smtClean="0"/>
              <a:pPr/>
              <a:t>‹#›</a:t>
            </a:fld>
            <a:endParaRPr lang="en-US"/>
          </a:p>
        </p:txBody>
      </p:sp>
    </p:spTree>
    <p:extLst>
      <p:ext uri="{BB962C8B-B14F-4D97-AF65-F5344CB8AC3E}">
        <p14:creationId xmlns:p14="http://schemas.microsoft.com/office/powerpoint/2010/main" val="10633956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1</a:t>
            </a:fld>
            <a:endParaRPr lang="en-US"/>
          </a:p>
        </p:txBody>
      </p:sp>
    </p:spTree>
    <p:extLst>
      <p:ext uri="{BB962C8B-B14F-4D97-AF65-F5344CB8AC3E}">
        <p14:creationId xmlns:p14="http://schemas.microsoft.com/office/powerpoint/2010/main" val="514327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10</a:t>
            </a:fld>
            <a:endParaRPr lang="en-US"/>
          </a:p>
        </p:txBody>
      </p:sp>
    </p:spTree>
    <p:extLst>
      <p:ext uri="{BB962C8B-B14F-4D97-AF65-F5344CB8AC3E}">
        <p14:creationId xmlns:p14="http://schemas.microsoft.com/office/powerpoint/2010/main" val="1088251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11</a:t>
            </a:fld>
            <a:endParaRPr lang="en-US"/>
          </a:p>
        </p:txBody>
      </p:sp>
    </p:spTree>
    <p:extLst>
      <p:ext uri="{BB962C8B-B14F-4D97-AF65-F5344CB8AC3E}">
        <p14:creationId xmlns:p14="http://schemas.microsoft.com/office/powerpoint/2010/main" val="3094130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12</a:t>
            </a:fld>
            <a:endParaRPr lang="en-US"/>
          </a:p>
        </p:txBody>
      </p:sp>
    </p:spTree>
    <p:extLst>
      <p:ext uri="{BB962C8B-B14F-4D97-AF65-F5344CB8AC3E}">
        <p14:creationId xmlns:p14="http://schemas.microsoft.com/office/powerpoint/2010/main" val="1942682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13</a:t>
            </a:fld>
            <a:endParaRPr lang="en-US"/>
          </a:p>
        </p:txBody>
      </p:sp>
    </p:spTree>
    <p:extLst>
      <p:ext uri="{BB962C8B-B14F-4D97-AF65-F5344CB8AC3E}">
        <p14:creationId xmlns:p14="http://schemas.microsoft.com/office/powerpoint/2010/main" val="3779867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14</a:t>
            </a:fld>
            <a:endParaRPr lang="en-US"/>
          </a:p>
        </p:txBody>
      </p:sp>
    </p:spTree>
    <p:extLst>
      <p:ext uri="{BB962C8B-B14F-4D97-AF65-F5344CB8AC3E}">
        <p14:creationId xmlns:p14="http://schemas.microsoft.com/office/powerpoint/2010/main" val="3398426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15</a:t>
            </a:fld>
            <a:endParaRPr lang="en-US"/>
          </a:p>
        </p:txBody>
      </p:sp>
    </p:spTree>
    <p:extLst>
      <p:ext uri="{BB962C8B-B14F-4D97-AF65-F5344CB8AC3E}">
        <p14:creationId xmlns:p14="http://schemas.microsoft.com/office/powerpoint/2010/main" val="2761445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16</a:t>
            </a:fld>
            <a:endParaRPr lang="en-US"/>
          </a:p>
        </p:txBody>
      </p:sp>
    </p:spTree>
    <p:extLst>
      <p:ext uri="{BB962C8B-B14F-4D97-AF65-F5344CB8AC3E}">
        <p14:creationId xmlns:p14="http://schemas.microsoft.com/office/powerpoint/2010/main" val="2485386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17</a:t>
            </a:fld>
            <a:endParaRPr lang="en-US"/>
          </a:p>
        </p:txBody>
      </p:sp>
    </p:spTree>
    <p:extLst>
      <p:ext uri="{BB962C8B-B14F-4D97-AF65-F5344CB8AC3E}">
        <p14:creationId xmlns:p14="http://schemas.microsoft.com/office/powerpoint/2010/main" val="2682417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18</a:t>
            </a:fld>
            <a:endParaRPr lang="en-US"/>
          </a:p>
        </p:txBody>
      </p:sp>
    </p:spTree>
    <p:extLst>
      <p:ext uri="{BB962C8B-B14F-4D97-AF65-F5344CB8AC3E}">
        <p14:creationId xmlns:p14="http://schemas.microsoft.com/office/powerpoint/2010/main" val="1698020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19</a:t>
            </a:fld>
            <a:endParaRPr lang="en-US"/>
          </a:p>
        </p:txBody>
      </p:sp>
    </p:spTree>
    <p:extLst>
      <p:ext uri="{BB962C8B-B14F-4D97-AF65-F5344CB8AC3E}">
        <p14:creationId xmlns:p14="http://schemas.microsoft.com/office/powerpoint/2010/main" val="321242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2</a:t>
            </a:fld>
            <a:endParaRPr lang="en-US"/>
          </a:p>
        </p:txBody>
      </p:sp>
    </p:spTree>
    <p:extLst>
      <p:ext uri="{BB962C8B-B14F-4D97-AF65-F5344CB8AC3E}">
        <p14:creationId xmlns:p14="http://schemas.microsoft.com/office/powerpoint/2010/main" val="3717637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20</a:t>
            </a:fld>
            <a:endParaRPr lang="en-US"/>
          </a:p>
        </p:txBody>
      </p:sp>
    </p:spTree>
    <p:extLst>
      <p:ext uri="{BB962C8B-B14F-4D97-AF65-F5344CB8AC3E}">
        <p14:creationId xmlns:p14="http://schemas.microsoft.com/office/powerpoint/2010/main" val="996473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21</a:t>
            </a:fld>
            <a:endParaRPr lang="en-US"/>
          </a:p>
        </p:txBody>
      </p:sp>
    </p:spTree>
    <p:extLst>
      <p:ext uri="{BB962C8B-B14F-4D97-AF65-F5344CB8AC3E}">
        <p14:creationId xmlns:p14="http://schemas.microsoft.com/office/powerpoint/2010/main" val="2209607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22</a:t>
            </a:fld>
            <a:endParaRPr lang="en-US"/>
          </a:p>
        </p:txBody>
      </p:sp>
    </p:spTree>
    <p:extLst>
      <p:ext uri="{BB962C8B-B14F-4D97-AF65-F5344CB8AC3E}">
        <p14:creationId xmlns:p14="http://schemas.microsoft.com/office/powerpoint/2010/main" val="3255267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23</a:t>
            </a:fld>
            <a:endParaRPr lang="en-US"/>
          </a:p>
        </p:txBody>
      </p:sp>
    </p:spTree>
    <p:extLst>
      <p:ext uri="{BB962C8B-B14F-4D97-AF65-F5344CB8AC3E}">
        <p14:creationId xmlns:p14="http://schemas.microsoft.com/office/powerpoint/2010/main" val="3949494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24</a:t>
            </a:fld>
            <a:endParaRPr lang="en-US"/>
          </a:p>
        </p:txBody>
      </p:sp>
    </p:spTree>
    <p:extLst>
      <p:ext uri="{BB962C8B-B14F-4D97-AF65-F5344CB8AC3E}">
        <p14:creationId xmlns:p14="http://schemas.microsoft.com/office/powerpoint/2010/main" val="390030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25</a:t>
            </a:fld>
            <a:endParaRPr lang="en-US"/>
          </a:p>
        </p:txBody>
      </p:sp>
    </p:spTree>
    <p:extLst>
      <p:ext uri="{BB962C8B-B14F-4D97-AF65-F5344CB8AC3E}">
        <p14:creationId xmlns:p14="http://schemas.microsoft.com/office/powerpoint/2010/main" val="2348284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26</a:t>
            </a:fld>
            <a:endParaRPr lang="en-US"/>
          </a:p>
        </p:txBody>
      </p:sp>
    </p:spTree>
    <p:extLst>
      <p:ext uri="{BB962C8B-B14F-4D97-AF65-F5344CB8AC3E}">
        <p14:creationId xmlns:p14="http://schemas.microsoft.com/office/powerpoint/2010/main" val="2200765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  LDA below:  //////////</a:t>
            </a:r>
          </a:p>
          <a:p>
            <a:r>
              <a:rPr lang="en-US" dirty="0"/>
              <a:t>load B.txt;</a:t>
            </a:r>
          </a:p>
          <a:p>
            <a:r>
              <a:rPr lang="en-US" dirty="0"/>
              <a:t>plot(B(:,1), B(:,2), 'o');</a:t>
            </a:r>
          </a:p>
          <a:p>
            <a:r>
              <a:rPr lang="en-US" dirty="0"/>
              <a:t>hold on;</a:t>
            </a:r>
          </a:p>
          <a:p>
            <a:r>
              <a:rPr lang="en-US" dirty="0"/>
              <a:t>load M.txt</a:t>
            </a:r>
          </a:p>
          <a:p>
            <a:r>
              <a:rPr lang="en-US" dirty="0"/>
              <a:t>plot(M(:,1), M(:,2), '</a:t>
            </a:r>
            <a:r>
              <a:rPr lang="en-US" dirty="0" err="1"/>
              <a:t>rx</a:t>
            </a:r>
            <a:r>
              <a:rPr lang="en-US" dirty="0"/>
              <a:t>');</a:t>
            </a:r>
          </a:p>
          <a:p>
            <a:r>
              <a:rPr lang="en-US" dirty="0"/>
              <a:t>hold on;</a:t>
            </a:r>
          </a:p>
          <a:p>
            <a:endParaRPr lang="en-US" dirty="0"/>
          </a:p>
          <a:p>
            <a:r>
              <a:rPr lang="en-US" dirty="0"/>
              <a:t>Mu0 = [1.1052; 1.1286]; % Now using as a column vector</a:t>
            </a:r>
          </a:p>
          <a:p>
            <a:r>
              <a:rPr lang="en-US" dirty="0"/>
              <a:t>Mu1 = [2.0552; 2.4578]; % Now using as a column vector</a:t>
            </a:r>
          </a:p>
          <a:p>
            <a:r>
              <a:rPr lang="en-US" dirty="0"/>
              <a:t>Sigma= [1.09229995 0.03073048; 0.03073048 1.29917801];</a:t>
            </a:r>
          </a:p>
          <a:p>
            <a:r>
              <a:rPr lang="en-US" dirty="0"/>
              <a:t>for </a:t>
            </a:r>
            <a:r>
              <a:rPr lang="en-US" dirty="0" err="1"/>
              <a:t>i</a:t>
            </a:r>
            <a:r>
              <a:rPr lang="en-US" dirty="0"/>
              <a:t>=-4:0.01:6,</a:t>
            </a:r>
          </a:p>
          <a:p>
            <a:r>
              <a:rPr lang="en-US" dirty="0"/>
              <a:t>for j=-4:0.01:6,</a:t>
            </a:r>
          </a:p>
          <a:p>
            <a:r>
              <a:rPr lang="en-US" dirty="0"/>
              <a:t>X= [ </a:t>
            </a:r>
            <a:r>
              <a:rPr lang="en-US" dirty="0" err="1"/>
              <a:t>i</a:t>
            </a:r>
            <a:r>
              <a:rPr lang="en-US" dirty="0"/>
              <a:t> j]; % This is already </a:t>
            </a:r>
            <a:r>
              <a:rPr lang="en-US" dirty="0" err="1"/>
              <a:t>X_transpose</a:t>
            </a:r>
            <a:endParaRPr lang="en-US" dirty="0"/>
          </a:p>
          <a:p>
            <a:r>
              <a:rPr lang="en-US" dirty="0"/>
              <a:t>Delta0 = X* </a:t>
            </a:r>
            <a:r>
              <a:rPr lang="en-US" dirty="0" err="1"/>
              <a:t>inv</a:t>
            </a:r>
            <a:r>
              <a:rPr lang="en-US" dirty="0"/>
              <a:t>(Sigma)* Mu0-0.5* Mu0' *</a:t>
            </a:r>
            <a:r>
              <a:rPr lang="en-US" dirty="0" err="1"/>
              <a:t>inv</a:t>
            </a:r>
            <a:r>
              <a:rPr lang="en-US" dirty="0"/>
              <a:t>(Sigma)* Mu0+0.5;</a:t>
            </a:r>
          </a:p>
          <a:p>
            <a:r>
              <a:rPr lang="en-US" dirty="0"/>
              <a:t>Delta1 = X* </a:t>
            </a:r>
            <a:r>
              <a:rPr lang="en-US" dirty="0" err="1"/>
              <a:t>inv</a:t>
            </a:r>
            <a:r>
              <a:rPr lang="en-US" dirty="0"/>
              <a:t>(Sigma)* Mu1-0.5* Mu1' *</a:t>
            </a:r>
            <a:r>
              <a:rPr lang="en-US" dirty="0" err="1"/>
              <a:t>inv</a:t>
            </a:r>
            <a:r>
              <a:rPr lang="en-US" dirty="0"/>
              <a:t>(Sigma)* Mu1+0.5;</a:t>
            </a:r>
          </a:p>
          <a:p>
            <a:r>
              <a:rPr lang="en-US" dirty="0"/>
              <a:t>if abs(Delta0 - Delta1) &lt;0.001</a:t>
            </a:r>
          </a:p>
          <a:p>
            <a:r>
              <a:rPr lang="en-US" dirty="0"/>
              <a:t>plot(</a:t>
            </a:r>
            <a:r>
              <a:rPr lang="en-US" dirty="0" err="1"/>
              <a:t>i,j</a:t>
            </a:r>
            <a:r>
              <a:rPr lang="en-US" dirty="0"/>
              <a:t>, '.g');</a:t>
            </a:r>
          </a:p>
          <a:p>
            <a:r>
              <a:rPr lang="en-US" dirty="0"/>
              <a:t>end</a:t>
            </a:r>
          </a:p>
          <a:p>
            <a:r>
              <a:rPr lang="en-US" dirty="0"/>
              <a:t>end </a:t>
            </a:r>
          </a:p>
          <a:p>
            <a:r>
              <a:rPr lang="en-US" dirty="0"/>
              <a:t>end</a:t>
            </a:r>
          </a:p>
          <a:p>
            <a:r>
              <a:rPr lang="en-US" dirty="0"/>
              <a:t>%=========================== QDA below: ============</a:t>
            </a:r>
          </a:p>
          <a:p>
            <a:r>
              <a:rPr lang="en-US" dirty="0"/>
              <a:t>Mu0 = [1.1052; 1.1286]; % Now using as a column vector</a:t>
            </a:r>
          </a:p>
          <a:p>
            <a:r>
              <a:rPr lang="en-US" dirty="0"/>
              <a:t>Mu1 = [2.0552; 2.4578]; % Now using as a column vector</a:t>
            </a:r>
          </a:p>
          <a:p>
            <a:r>
              <a:rPr lang="en-US" dirty="0"/>
              <a:t>Sigma0= [0.551981 -0.18298; -0.18298 0.636703];</a:t>
            </a:r>
          </a:p>
          <a:p>
            <a:r>
              <a:rPr lang="en-US" dirty="0"/>
              <a:t>Sigma1= [1.210508 -0.3869; -0.3869 1.097263];</a:t>
            </a:r>
          </a:p>
          <a:p>
            <a:r>
              <a:rPr lang="en-US" dirty="0"/>
              <a:t>for </a:t>
            </a:r>
            <a:r>
              <a:rPr lang="en-US" dirty="0" err="1"/>
              <a:t>i</a:t>
            </a:r>
            <a:r>
              <a:rPr lang="en-US" dirty="0"/>
              <a:t>=-4:0.01:6,</a:t>
            </a:r>
          </a:p>
          <a:p>
            <a:r>
              <a:rPr lang="en-US" dirty="0"/>
              <a:t>for j=-4:0.01:6,</a:t>
            </a:r>
          </a:p>
          <a:p>
            <a:r>
              <a:rPr lang="en-US" dirty="0"/>
              <a:t>X= [ </a:t>
            </a:r>
            <a:r>
              <a:rPr lang="en-US" dirty="0" err="1"/>
              <a:t>i</a:t>
            </a:r>
            <a:r>
              <a:rPr lang="en-US" dirty="0"/>
              <a:t> j]; % This is already </a:t>
            </a:r>
            <a:r>
              <a:rPr lang="en-US" dirty="0" err="1"/>
              <a:t>X_transpose</a:t>
            </a:r>
            <a:endParaRPr lang="en-US" dirty="0"/>
          </a:p>
          <a:p>
            <a:r>
              <a:rPr lang="en-US" dirty="0"/>
              <a:t>QDelta0 = -0.5*log(</a:t>
            </a:r>
            <a:r>
              <a:rPr lang="en-US" dirty="0" err="1"/>
              <a:t>det</a:t>
            </a:r>
            <a:r>
              <a:rPr lang="en-US" dirty="0"/>
              <a:t>(Sigma0))- 0.5*(X'-Mu0)'*</a:t>
            </a:r>
            <a:r>
              <a:rPr lang="en-US" dirty="0" err="1"/>
              <a:t>inv</a:t>
            </a:r>
            <a:r>
              <a:rPr lang="en-US" dirty="0"/>
              <a:t>(Sigma0)* (X'-Mu0)+0.5;</a:t>
            </a:r>
          </a:p>
          <a:p>
            <a:r>
              <a:rPr lang="en-US" dirty="0"/>
              <a:t>QDelta1 = -0.5*log(</a:t>
            </a:r>
            <a:r>
              <a:rPr lang="en-US" dirty="0" err="1"/>
              <a:t>det</a:t>
            </a:r>
            <a:r>
              <a:rPr lang="en-US" dirty="0"/>
              <a:t>(Sigma1))- 0.5*(X'-Mu1)'*</a:t>
            </a:r>
            <a:r>
              <a:rPr lang="en-US" dirty="0" err="1"/>
              <a:t>inv</a:t>
            </a:r>
            <a:r>
              <a:rPr lang="en-US" dirty="0"/>
              <a:t>(Sigma1)* (X'-Mu1)+0.5;</a:t>
            </a:r>
          </a:p>
          <a:p>
            <a:r>
              <a:rPr lang="en-US" dirty="0"/>
              <a:t>if abs(QDelta0 - QDelta1) &lt;0.001</a:t>
            </a:r>
          </a:p>
          <a:p>
            <a:r>
              <a:rPr lang="en-US" dirty="0"/>
              <a:t>plot(</a:t>
            </a:r>
            <a:r>
              <a:rPr lang="en-US" dirty="0" err="1"/>
              <a:t>i,j</a:t>
            </a:r>
            <a:r>
              <a:rPr lang="en-US" dirty="0"/>
              <a:t>, '.b');</a:t>
            </a:r>
          </a:p>
          <a:p>
            <a:r>
              <a:rPr lang="en-US" dirty="0"/>
              <a:t>end</a:t>
            </a:r>
          </a:p>
          <a:p>
            <a:r>
              <a:rPr lang="en-US" dirty="0"/>
              <a:t>end</a:t>
            </a:r>
          </a:p>
          <a:p>
            <a:r>
              <a:rPr lang="en-US" dirty="0"/>
              <a:t>end</a:t>
            </a:r>
          </a:p>
          <a:p>
            <a:endParaRPr lang="en-US" dirty="0"/>
          </a:p>
          <a:p>
            <a:r>
              <a:rPr lang="en-US" dirty="0"/>
              <a:t>%============== LR below=========</a:t>
            </a:r>
          </a:p>
          <a:p>
            <a:r>
              <a:rPr lang="en-US" dirty="0"/>
              <a:t>load X.txt</a:t>
            </a:r>
          </a:p>
          <a:p>
            <a:r>
              <a:rPr lang="en-US" dirty="0"/>
              <a:t>[N,M]=size(X);</a:t>
            </a:r>
          </a:p>
          <a:p>
            <a:r>
              <a:rPr lang="en-US" dirty="0"/>
              <a:t>load Y_LR.txt</a:t>
            </a:r>
          </a:p>
          <a:p>
            <a:r>
              <a:rPr lang="en-US" dirty="0"/>
              <a:t>Beta=zeros(M,1);</a:t>
            </a:r>
          </a:p>
          <a:p>
            <a:r>
              <a:rPr lang="en-US" dirty="0"/>
              <a:t>W=eye(N,N);</a:t>
            </a:r>
          </a:p>
          <a:p>
            <a:r>
              <a:rPr lang="en-US" dirty="0"/>
              <a:t>eta=zeros(N,1); % Column vector with N zeros</a:t>
            </a:r>
          </a:p>
          <a:p>
            <a:r>
              <a:rPr lang="en-US" dirty="0"/>
              <a:t>for j=1:10</a:t>
            </a:r>
          </a:p>
          <a:p>
            <a:r>
              <a:rPr lang="en-US" dirty="0"/>
              <a:t>for </a:t>
            </a:r>
            <a:r>
              <a:rPr lang="en-US" dirty="0" err="1"/>
              <a:t>i</a:t>
            </a:r>
            <a:r>
              <a:rPr lang="en-US" dirty="0"/>
              <a:t>=1:N</a:t>
            </a:r>
          </a:p>
          <a:p>
            <a:r>
              <a:rPr lang="en-US" dirty="0"/>
              <a:t>x=X(</a:t>
            </a:r>
            <a:r>
              <a:rPr lang="en-US" dirty="0" err="1"/>
              <a:t>i</a:t>
            </a:r>
            <a:r>
              <a:rPr lang="en-US" dirty="0"/>
              <a:t>,:)';</a:t>
            </a:r>
          </a:p>
          <a:p>
            <a:r>
              <a:rPr lang="en-US" dirty="0"/>
              <a:t>p=</a:t>
            </a:r>
            <a:r>
              <a:rPr lang="en-US" dirty="0" err="1"/>
              <a:t>exp</a:t>
            </a:r>
            <a:r>
              <a:rPr lang="en-US" dirty="0"/>
              <a:t>(x'*Beta)/(1+exp(x'*Beta));</a:t>
            </a:r>
          </a:p>
          <a:p>
            <a:r>
              <a:rPr lang="en-US" dirty="0"/>
              <a:t>eta(</a:t>
            </a:r>
            <a:r>
              <a:rPr lang="en-US" dirty="0" err="1"/>
              <a:t>i</a:t>
            </a:r>
            <a:r>
              <a:rPr lang="en-US" dirty="0"/>
              <a:t>)=p;</a:t>
            </a:r>
          </a:p>
          <a:p>
            <a:r>
              <a:rPr lang="en-US" dirty="0"/>
              <a:t>p=p*(1-p);</a:t>
            </a:r>
          </a:p>
          <a:p>
            <a:r>
              <a:rPr lang="en-US" dirty="0"/>
              <a:t>W(</a:t>
            </a:r>
            <a:r>
              <a:rPr lang="en-US" dirty="0" err="1"/>
              <a:t>i,i</a:t>
            </a:r>
            <a:r>
              <a:rPr lang="en-US" dirty="0"/>
              <a:t>)=p;</a:t>
            </a:r>
          </a:p>
          <a:p>
            <a:r>
              <a:rPr lang="en-US" dirty="0"/>
              <a:t>end</a:t>
            </a:r>
          </a:p>
          <a:p>
            <a:r>
              <a:rPr lang="en-US" dirty="0"/>
              <a:t>9</a:t>
            </a:r>
          </a:p>
          <a:p>
            <a:r>
              <a:rPr lang="en-US" dirty="0"/>
              <a:t>z=(X*</a:t>
            </a:r>
            <a:r>
              <a:rPr lang="en-US" dirty="0" err="1"/>
              <a:t>Beta+inv</a:t>
            </a:r>
            <a:r>
              <a:rPr lang="en-US" dirty="0"/>
              <a:t>(W)*(Y_LR-eta));</a:t>
            </a:r>
          </a:p>
          <a:p>
            <a:r>
              <a:rPr lang="en-US" dirty="0"/>
              <a:t>Beta=</a:t>
            </a:r>
            <a:r>
              <a:rPr lang="en-US" dirty="0" err="1"/>
              <a:t>inv</a:t>
            </a:r>
            <a:r>
              <a:rPr lang="en-US" dirty="0"/>
              <a:t>(X'*W*X)*X'*W*z</a:t>
            </a:r>
          </a:p>
          <a:p>
            <a:r>
              <a:rPr lang="en-US" dirty="0"/>
              <a:t>end</a:t>
            </a:r>
          </a:p>
          <a:p>
            <a:endParaRPr lang="en-US" dirty="0"/>
          </a:p>
          <a:p>
            <a:endParaRPr lang="en-US" dirty="0"/>
          </a:p>
          <a:p>
            <a:r>
              <a:rPr lang="en-US" dirty="0"/>
              <a:t>for </a:t>
            </a:r>
            <a:r>
              <a:rPr lang="en-US" dirty="0" err="1"/>
              <a:t>i</a:t>
            </a:r>
            <a:r>
              <a:rPr lang="en-US" dirty="0"/>
              <a:t>=-4:0.005:6,</a:t>
            </a:r>
          </a:p>
          <a:p>
            <a:r>
              <a:rPr lang="en-US" dirty="0"/>
              <a:t>for j=-4:0.005:6,</a:t>
            </a:r>
          </a:p>
          <a:p>
            <a:r>
              <a:rPr lang="en-US" dirty="0"/>
              <a:t>Y1=-11.0599 +3.4993*i+3.3708*j;</a:t>
            </a:r>
          </a:p>
          <a:p>
            <a:r>
              <a:rPr lang="en-US" dirty="0"/>
              <a:t>if abs(Y1) &lt;0.001</a:t>
            </a:r>
          </a:p>
          <a:p>
            <a:r>
              <a:rPr lang="en-US" dirty="0"/>
              <a:t>plot(</a:t>
            </a:r>
            <a:r>
              <a:rPr lang="en-US" dirty="0" err="1"/>
              <a:t>i,j</a:t>
            </a:r>
            <a:r>
              <a:rPr lang="en-US" dirty="0"/>
              <a:t>, '.k');</a:t>
            </a:r>
          </a:p>
          <a:p>
            <a:r>
              <a:rPr lang="en-US" dirty="0"/>
              <a:t>end</a:t>
            </a:r>
          </a:p>
          <a:p>
            <a:r>
              <a:rPr lang="en-US" dirty="0"/>
              <a:t>end</a:t>
            </a:r>
          </a:p>
          <a:p>
            <a:r>
              <a:rPr lang="en-US" dirty="0"/>
              <a:t>end</a:t>
            </a:r>
          </a:p>
        </p:txBody>
      </p:sp>
      <p:sp>
        <p:nvSpPr>
          <p:cNvPr id="4" name="Slide Number Placeholder 3"/>
          <p:cNvSpPr>
            <a:spLocks noGrp="1"/>
          </p:cNvSpPr>
          <p:nvPr>
            <p:ph type="sldNum" sz="quarter" idx="10"/>
          </p:nvPr>
        </p:nvSpPr>
        <p:spPr/>
        <p:txBody>
          <a:bodyPr/>
          <a:lstStyle/>
          <a:p>
            <a:fld id="{717347E0-AEBB-E840-BDD8-2436C83FF7EF}" type="slidenum">
              <a:rPr lang="en-US" smtClean="0"/>
              <a:pPr/>
              <a:t>27</a:t>
            </a:fld>
            <a:endParaRPr lang="en-US"/>
          </a:p>
        </p:txBody>
      </p:sp>
    </p:spTree>
    <p:extLst>
      <p:ext uri="{BB962C8B-B14F-4D97-AF65-F5344CB8AC3E}">
        <p14:creationId xmlns:p14="http://schemas.microsoft.com/office/powerpoint/2010/main" val="157238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3</a:t>
            </a:fld>
            <a:endParaRPr lang="en-US"/>
          </a:p>
        </p:txBody>
      </p:sp>
    </p:spTree>
    <p:extLst>
      <p:ext uri="{BB962C8B-B14F-4D97-AF65-F5344CB8AC3E}">
        <p14:creationId xmlns:p14="http://schemas.microsoft.com/office/powerpoint/2010/main" val="1293720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4</a:t>
            </a:fld>
            <a:endParaRPr lang="en-US"/>
          </a:p>
        </p:txBody>
      </p:sp>
    </p:spTree>
    <p:extLst>
      <p:ext uri="{BB962C8B-B14F-4D97-AF65-F5344CB8AC3E}">
        <p14:creationId xmlns:p14="http://schemas.microsoft.com/office/powerpoint/2010/main" val="367894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Since in both cases the priors are same (23/46 = 0.5, each), we just used likelihood to compute posterior.</a:t>
            </a:r>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5</a:t>
            </a:fld>
            <a:endParaRPr lang="en-US"/>
          </a:p>
        </p:txBody>
      </p:sp>
    </p:spTree>
    <p:extLst>
      <p:ext uri="{BB962C8B-B14F-4D97-AF65-F5344CB8AC3E}">
        <p14:creationId xmlns:p14="http://schemas.microsoft.com/office/powerpoint/2010/main" val="248775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6</a:t>
            </a:fld>
            <a:endParaRPr lang="en-US"/>
          </a:p>
        </p:txBody>
      </p:sp>
    </p:spTree>
    <p:extLst>
      <p:ext uri="{BB962C8B-B14F-4D97-AF65-F5344CB8AC3E}">
        <p14:creationId xmlns:p14="http://schemas.microsoft.com/office/powerpoint/2010/main" val="3843387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7</a:t>
            </a:fld>
            <a:endParaRPr lang="en-US"/>
          </a:p>
        </p:txBody>
      </p:sp>
    </p:spTree>
    <p:extLst>
      <p:ext uri="{BB962C8B-B14F-4D97-AF65-F5344CB8AC3E}">
        <p14:creationId xmlns:p14="http://schemas.microsoft.com/office/powerpoint/2010/main" val="2561339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7347E0-AEBB-E840-BDD8-2436C83FF7EF}" type="slidenum">
              <a:rPr lang="en-US" smtClean="0"/>
              <a:pPr/>
              <a:t>8</a:t>
            </a:fld>
            <a:endParaRPr lang="en-US"/>
          </a:p>
        </p:txBody>
      </p:sp>
    </p:spTree>
    <p:extLst>
      <p:ext uri="{BB962C8B-B14F-4D97-AF65-F5344CB8AC3E}">
        <p14:creationId xmlns:p14="http://schemas.microsoft.com/office/powerpoint/2010/main" val="1755939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a:t>
            </a:r>
            <a:r>
              <a:rPr lang="en-US" dirty="0"/>
              <a:t>:</a:t>
            </a:r>
            <a:r>
              <a:rPr lang="en-US" baseline="0" dirty="0"/>
              <a:t> </a:t>
            </a:r>
            <a:r>
              <a:rPr lang="en-US" dirty="0"/>
              <a:t>The fundamental difference (and the difficulty</a:t>
            </a:r>
            <a:r>
              <a:rPr lang="en-US" baseline="0" dirty="0"/>
              <a:t> with Linear Regression when K&gt;=3 over LDA) is, the linear regression is passing through the center of the classes whereas LDAs are passing around the border of the classes by the nature of their constructions.</a:t>
            </a:r>
            <a:endParaRPr lang="en-US" dirty="0"/>
          </a:p>
        </p:txBody>
      </p:sp>
      <p:sp>
        <p:nvSpPr>
          <p:cNvPr id="4" name="Slide Number Placeholder 3"/>
          <p:cNvSpPr>
            <a:spLocks noGrp="1"/>
          </p:cNvSpPr>
          <p:nvPr>
            <p:ph type="sldNum" sz="quarter" idx="10"/>
          </p:nvPr>
        </p:nvSpPr>
        <p:spPr/>
        <p:txBody>
          <a:bodyPr/>
          <a:lstStyle/>
          <a:p>
            <a:fld id="{717347E0-AEBB-E840-BDD8-2436C83FF7EF}" type="slidenum">
              <a:rPr lang="en-US" smtClean="0"/>
              <a:pPr/>
              <a:t>9</a:t>
            </a:fld>
            <a:endParaRPr lang="en-US"/>
          </a:p>
        </p:txBody>
      </p:sp>
    </p:spTree>
    <p:extLst>
      <p:ext uri="{BB962C8B-B14F-4D97-AF65-F5344CB8AC3E}">
        <p14:creationId xmlns:p14="http://schemas.microsoft.com/office/powerpoint/2010/main" val="1472489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98348" y="1371600"/>
            <a:ext cx="8147304" cy="1344168"/>
          </a:xfrm>
        </p:spPr>
        <p:txBody>
          <a:bodyPr vert="horz" lIns="91440" tIns="45720" rIns="91440" bIns="45720" rtlCol="0" anchor="b" anchorCtr="0">
            <a:normAutofit/>
            <a:scene3d>
              <a:camera prst="orthographicFront"/>
              <a:lightRig rig="threePt" dir="t">
                <a:rot lat="0" lon="0" rev="10800000"/>
              </a:lightRig>
            </a:scene3d>
            <a:sp3d extrusionH="57150">
              <a:bevelT w="38100" h="38100" prst="relaxedInset"/>
              <a:bevelB w="38100" h="38100" prst="relaxedInset"/>
            </a:sp3d>
          </a:bodyPr>
          <a:lstStyle>
            <a:lvl1pPr algn="ctr" defTabSz="914400" rtl="0" eaLnBrk="1" latinLnBrk="0" hangingPunct="1">
              <a:lnSpc>
                <a:spcPts val="6400"/>
              </a:lnSpc>
              <a:spcBef>
                <a:spcPct val="0"/>
              </a:spcBef>
              <a:buNone/>
              <a:defRPr sz="6000" kern="1200">
                <a:solidFill>
                  <a:schemeClr val="bg1"/>
                </a:solidFill>
                <a:effectLst>
                  <a:outerShdw blurRad="25400" dist="19050" dir="4200000" algn="ctr" rotWithShape="0">
                    <a:schemeClr val="tx1">
                      <a:alpha val="40000"/>
                    </a:schemeClr>
                  </a:outerShdw>
                </a:effectLst>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498348" y="2715767"/>
            <a:ext cx="8147304" cy="667512"/>
          </a:xfrm>
        </p:spPr>
        <p:txBody>
          <a:bodyPr vert="horz" lIns="91440" tIns="45720" rIns="91440" bIns="45720" rtlCol="0">
            <a:normAutofit/>
            <a:scene3d>
              <a:camera prst="orthographicFront"/>
              <a:lightRig rig="threePt" dir="t"/>
            </a:scene3d>
            <a:sp3d extrusionH="57150">
              <a:bevelT w="38100" h="38100" prst="relaxedInset"/>
              <a:bevelB w="38100" h="38100" prst="relaxedInset"/>
            </a:sp3d>
          </a:bodyPr>
          <a:lstStyle>
            <a:lvl1pPr marL="0" indent="0" algn="ctr" defTabSz="914400" rtl="0" eaLnBrk="1" latinLnBrk="0" hangingPunct="1">
              <a:spcBef>
                <a:spcPts val="0"/>
              </a:spcBef>
              <a:buClr>
                <a:schemeClr val="tx1">
                  <a:lumMod val="75000"/>
                  <a:lumOff val="25000"/>
                </a:schemeClr>
              </a:buClr>
              <a:buSzPct val="75000"/>
              <a:buFont typeface="Wingdings 2" pitchFamily="18" charset="2"/>
              <a:buNone/>
              <a:defRPr sz="2200" b="0" kern="1200" baseline="0">
                <a:solidFill>
                  <a:schemeClr val="bg1"/>
                </a:solidFill>
                <a:effectLst>
                  <a:outerShdw blurRad="25400" dist="25400" dir="4200000" algn="ctr" rotWithShape="0">
                    <a:schemeClr val="tx1">
                      <a:alpha val="4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vert="horz" lIns="91440" tIns="45720" rIns="91440" bIns="45720" rtlCol="0" anchor="ctr"/>
          <a:lstStyle>
            <a:lvl1pPr marL="0" algn="l"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67FF49AA-5FB4-B445-9D26-BF6666E25061}" type="datetime1">
              <a:rPr lang="en-US" smtClean="0"/>
              <a:t>2/17/2021</a:t>
            </a:fld>
            <a:endParaRPr lang="en-US"/>
          </a:p>
        </p:txBody>
      </p:sp>
      <p:sp>
        <p:nvSpPr>
          <p:cNvPr id="5" name="Footer Placeholder 4"/>
          <p:cNvSpPr>
            <a:spLocks noGrp="1"/>
          </p:cNvSpPr>
          <p:nvPr>
            <p:ph type="ftr" sz="quarter" idx="11"/>
          </p:nvPr>
        </p:nvSpPr>
        <p:spPr/>
        <p:txBody>
          <a:bodyPr vert="horz" lIns="91440" tIns="45720" rIns="91440" bIns="45720" rtlCol="0" anchor="ctr"/>
          <a:lstStyle>
            <a:lvl1pPr marL="0" algn="ct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endParaRPr lang="en-US"/>
          </a:p>
        </p:txBody>
      </p:sp>
      <p:sp>
        <p:nvSpPr>
          <p:cNvPr id="6" name="Slide Number Placeholder 5"/>
          <p:cNvSpPr>
            <a:spLocks noGrp="1"/>
          </p:cNvSpPr>
          <p:nvPr>
            <p:ph type="sldNum" sz="quarter" idx="12"/>
          </p:nvPr>
        </p:nvSpPr>
        <p:spPr/>
        <p:txBody>
          <a:bodyPr vert="horz" lIns="91440" tIns="45720" rIns="91440" bIns="45720" rtlCol="0" anchor="ctr"/>
          <a:lstStyle>
            <a:lvl1pPr marL="0" algn="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38E06347-BC0D-4F40-B989-B890AD03D86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7540" y="416859"/>
            <a:ext cx="3840480" cy="1994647"/>
          </a:xfrm>
        </p:spPr>
        <p:txBody>
          <a:bodyPr anchor="b"/>
          <a:lstStyle>
            <a:lvl1pPr algn="ctr">
              <a:defRPr sz="4400" b="0"/>
            </a:lvl1pPr>
          </a:lstStyle>
          <a:p>
            <a:r>
              <a:rPr lang="en-US"/>
              <a:t>Click to edit Master title style</a:t>
            </a:r>
            <a:endParaRPr/>
          </a:p>
        </p:txBody>
      </p:sp>
      <p:sp>
        <p:nvSpPr>
          <p:cNvPr id="4" name="Text Placeholder 3"/>
          <p:cNvSpPr>
            <a:spLocks noGrp="1"/>
          </p:cNvSpPr>
          <p:nvPr>
            <p:ph type="body" sz="half" idx="2"/>
          </p:nvPr>
        </p:nvSpPr>
        <p:spPr>
          <a:xfrm>
            <a:off x="497540" y="2438400"/>
            <a:ext cx="3840480" cy="3316942"/>
          </a:xfrm>
        </p:spPr>
        <p:txBody>
          <a:bodyPr>
            <a:normAutofit/>
          </a:bodyPr>
          <a:lstStyle>
            <a:lvl1pPr marL="0" indent="0" algn="ctr">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DDA0CB-B01B-A748-B657-D0FAFEFFE4D8}" type="datetime1">
              <a:rPr lang="en-US" smtClean="0"/>
              <a:t>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06347-BC0D-4F40-B989-B890AD03D868}" type="slidenum">
              <a:rPr lang="en-US" smtClean="0"/>
              <a:pPr/>
              <a:t>‹#›</a:t>
            </a:fld>
            <a:endParaRPr lang="en-US"/>
          </a:p>
        </p:txBody>
      </p:sp>
      <p:sp>
        <p:nvSpPr>
          <p:cNvPr id="8" name="Picture Placeholder 2"/>
          <p:cNvSpPr>
            <a:spLocks noGrp="1"/>
          </p:cNvSpPr>
          <p:nvPr>
            <p:ph type="pic" idx="1"/>
          </p:nvPr>
        </p:nvSpPr>
        <p:spPr>
          <a:xfrm>
            <a:off x="4805045" y="430306"/>
            <a:ext cx="3840480" cy="5432612"/>
          </a:xfrm>
          <a:solidFill>
            <a:schemeClr val="bg1">
              <a:lumMod val="85000"/>
            </a:schemeClr>
          </a:solidFill>
          <a:ln w="127000" cap="sq">
            <a:solidFill>
              <a:schemeClr val="bg1"/>
            </a:solidFill>
            <a:miter lim="800000"/>
          </a:ln>
          <a:effectLst>
            <a:outerShdw blurRad="76200" dist="12700" dir="5400000" sx="100500" sy="100500" rotWithShape="0">
              <a:prstClr val="black">
                <a:alpha val="30000"/>
              </a:prstClr>
            </a:outerShdw>
          </a:effectLst>
          <a:scene3d>
            <a:camera prst="orthographicFront"/>
            <a:lightRig rig="threePt" dir="t"/>
          </a:scene3d>
          <a:sp3d extrusionH="50800">
            <a:extrusionClr>
              <a:schemeClr val="tx1"/>
            </a:extrusionClr>
            <a:contourClr>
              <a:schemeClr val="tx1"/>
            </a:contourClr>
          </a:sp3d>
        </p:spPr>
        <p:txBody>
          <a:bodyPr vert="horz" lIns="91440" tIns="45720" rIns="91440" bIns="45720" rtlCol="0">
            <a:normAutofit/>
          </a:bodyPr>
          <a:lstStyle>
            <a:lvl1pPr marL="457200" indent="-457200" algn="l" defTabSz="914400" rtl="0" eaLnBrk="1" latinLnBrk="0" hangingPunct="1">
              <a:spcBef>
                <a:spcPts val="2000"/>
              </a:spcBef>
              <a:buClr>
                <a:schemeClr val="accent2">
                  <a:lumMod val="50000"/>
                  <a:lumOff val="50000"/>
                </a:schemeClr>
              </a:buClr>
              <a:buSzPct val="75000"/>
              <a:buFont typeface="Wingdings 2" pitchFamily="18" charset="2"/>
              <a:buNone/>
              <a:defRPr sz="2200" kern="1200">
                <a:solidFill>
                  <a:schemeClr val="tx1">
                    <a:lumMod val="75000"/>
                    <a:lumOff val="2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D67FF26-BBCD-DE4B-8024-454BBE5B4B8A}" type="datetime1">
              <a:rPr lang="en-US" smtClean="0"/>
              <a:t>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61412" y="417513"/>
            <a:ext cx="1600200" cy="570865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11174" y="417513"/>
            <a:ext cx="6499225" cy="5708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DB38A11-2C66-9448-88A1-A5E38107FCFA}" type="datetime1">
              <a:rPr lang="en-US" smtClean="0"/>
              <a:t>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vert="horz" lIns="91440" tIns="45720" rIns="91440" bIns="45720" rtlCol="0" anchor="ctr"/>
          <a:lstStyle>
            <a:lvl1pPr marL="0" algn="l"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6F04C6C6-F4AD-7A44-B3AE-2505FDE24BD9}" type="datetime1">
              <a:rPr lang="en-US" smtClean="0"/>
              <a:t>2/17/2021</a:t>
            </a:fld>
            <a:endParaRPr lang="en-US"/>
          </a:p>
        </p:txBody>
      </p:sp>
      <p:sp>
        <p:nvSpPr>
          <p:cNvPr id="4" name="Footer Placeholder 3"/>
          <p:cNvSpPr>
            <a:spLocks noGrp="1"/>
          </p:cNvSpPr>
          <p:nvPr>
            <p:ph type="ftr" sz="quarter" idx="11"/>
          </p:nvPr>
        </p:nvSpPr>
        <p:spPr/>
        <p:txBody>
          <a:bodyPr vert="horz" lIns="91440" tIns="45720" rIns="91440" bIns="45720" rtlCol="0" anchor="ctr"/>
          <a:lstStyle>
            <a:lvl1pPr marL="0" algn="ct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endParaRPr lang="en-US"/>
          </a:p>
        </p:txBody>
      </p:sp>
      <p:sp>
        <p:nvSpPr>
          <p:cNvPr id="5" name="Slide Number Placeholder 4"/>
          <p:cNvSpPr>
            <a:spLocks noGrp="1"/>
          </p:cNvSpPr>
          <p:nvPr>
            <p:ph type="sldNum" sz="quarter" idx="12"/>
          </p:nvPr>
        </p:nvSpPr>
        <p:spPr/>
        <p:txBody>
          <a:bodyPr vert="horz" lIns="91440" tIns="45720" rIns="91440" bIns="45720" rtlCol="0" anchor="ctr"/>
          <a:lstStyle>
            <a:lvl1pPr marL="0" algn="r" defTabSz="914400" rtl="0" eaLnBrk="1" latinLnBrk="0" hangingPunct="1">
              <a:defRPr sz="1100" kern="1200">
                <a:solidFill>
                  <a:schemeClr val="bg1">
                    <a:lumMod val="75000"/>
                    <a:lumOff val="25000"/>
                  </a:schemeClr>
                </a:solidFill>
                <a:effectLst>
                  <a:outerShdw blurRad="25400" dist="12700" dir="4200000" algn="ctr" rotWithShape="0">
                    <a:schemeClr val="tx1">
                      <a:alpha val="40000"/>
                    </a:schemeClr>
                  </a:outerShdw>
                </a:effectLst>
                <a:latin typeface="+mn-lt"/>
                <a:ea typeface="+mn-ea"/>
                <a:cs typeface="+mn-cs"/>
              </a:defRPr>
            </a:lvl1pPr>
          </a:lstStyle>
          <a:p>
            <a:fld id="{38E06347-BC0D-4F40-B989-B890AD03D86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3C5506F-1ABF-0D40-986B-BA31E644D2DC}" type="datetime1">
              <a:rPr lang="en-US" smtClean="0"/>
              <a:t>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498475" y="4343398"/>
            <a:ext cx="8147049" cy="1346013"/>
          </a:xfrm>
        </p:spPr>
        <p:txBody>
          <a:bodyPr>
            <a:normAutofit/>
            <a:scene3d>
              <a:camera prst="orthographicFront"/>
              <a:lightRig rig="threePt" dir="t">
                <a:rot lat="0" lon="0" rev="10800000"/>
              </a:lightRig>
            </a:scene3d>
            <a:sp3d extrusionH="57150">
              <a:bevelT w="38100" h="38100" prst="relaxedInset"/>
              <a:bevelB w="38100" h="38100" prst="relaxedInset"/>
            </a:sp3d>
          </a:bodyPr>
          <a:lstStyle>
            <a:lvl1pPr>
              <a:lnSpc>
                <a:spcPts val="6400"/>
              </a:lnSpc>
              <a:defRPr sz="6000">
                <a:solidFill>
                  <a:schemeClr val="bg1"/>
                </a:solidFill>
                <a:effectLst>
                  <a:outerShdw blurRad="25400" dist="19050" dir="4200000" algn="ctr" rotWithShape="0">
                    <a:schemeClr val="tx1">
                      <a:alpha val="40000"/>
                    </a:schemeClr>
                  </a:outerShdw>
                </a:effectLst>
              </a:defRPr>
            </a:lvl1pPr>
          </a:lstStyle>
          <a:p>
            <a:r>
              <a:rPr lang="en-US"/>
              <a:t>Click to edit Master title style</a:t>
            </a:r>
            <a:endParaRPr/>
          </a:p>
        </p:txBody>
      </p:sp>
      <p:sp>
        <p:nvSpPr>
          <p:cNvPr id="3" name="Subtitle 2"/>
          <p:cNvSpPr>
            <a:spLocks noGrp="1"/>
          </p:cNvSpPr>
          <p:nvPr>
            <p:ph type="subTitle" idx="1"/>
          </p:nvPr>
        </p:nvSpPr>
        <p:spPr>
          <a:xfrm>
            <a:off x="498475" y="5688105"/>
            <a:ext cx="8147050" cy="663387"/>
          </a:xfrm>
        </p:spPr>
        <p:txBody>
          <a:bodyPr>
            <a:scene3d>
              <a:camera prst="orthographicFront"/>
              <a:lightRig rig="threePt" dir="t"/>
            </a:scene3d>
            <a:sp3d extrusionH="57150">
              <a:bevelT w="38100" h="38100" prst="relaxedInset"/>
              <a:bevelB w="38100" h="38100" prst="relaxedInset"/>
            </a:sp3d>
          </a:bodyPr>
          <a:lstStyle>
            <a:lvl1pPr marL="0" indent="0" algn="ctr">
              <a:spcBef>
                <a:spcPts val="0"/>
              </a:spcBef>
              <a:buNone/>
              <a:defRPr b="0" baseline="0">
                <a:solidFill>
                  <a:schemeClr val="bg1"/>
                </a:solidFill>
                <a:effectLst>
                  <a:outerShdw blurRad="25400" dist="25400" dir="4200000" algn="ctr" rotWithShape="0">
                    <a:schemeClr val="tx1">
                      <a:alpha val="40000"/>
                    </a:scheme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fld id="{9E65AB05-FD93-AA42-AD07-984EF816C821}" type="datetime1">
              <a:rPr lang="en-US" smtClean="0"/>
              <a:t>2/17/2021</a:t>
            </a:fld>
            <a:endParaRPr lang="en-US"/>
          </a:p>
        </p:txBody>
      </p:sp>
      <p:sp>
        <p:nvSpPr>
          <p:cNvPr id="5" name="Footer Placeholder 4"/>
          <p:cNvSpPr>
            <a:spLocks noGrp="1"/>
          </p:cNvSpPr>
          <p:nvPr>
            <p:ph type="ftr" sz="quarter" idx="11"/>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lumMod val="75000"/>
                    <a:lumOff val="25000"/>
                  </a:schemeClr>
                </a:solidFill>
                <a:effectLst>
                  <a:outerShdw blurRad="25400" dist="12700" dir="4200000" algn="ctr" rotWithShape="0">
                    <a:schemeClr val="tx1">
                      <a:alpha val="40000"/>
                    </a:schemeClr>
                  </a:outerShdw>
                </a:effectLst>
              </a:defRPr>
            </a:lvl1pPr>
          </a:lstStyle>
          <a:p>
            <a:fld id="{38E06347-BC0D-4F40-B989-B890AD03D868}" type="slidenum">
              <a:rPr lang="en-US" smtClean="0"/>
              <a:pPr/>
              <a:t>‹#›</a:t>
            </a:fld>
            <a:endParaRPr lang="en-US"/>
          </a:p>
        </p:txBody>
      </p:sp>
      <p:sp>
        <p:nvSpPr>
          <p:cNvPr id="8" name="Picture Placeholder 7"/>
          <p:cNvSpPr>
            <a:spLocks noGrp="1"/>
          </p:cNvSpPr>
          <p:nvPr>
            <p:ph type="pic" sz="quarter" idx="13"/>
          </p:nvPr>
        </p:nvSpPr>
        <p:spPr>
          <a:xfrm>
            <a:off x="1981200" y="685800"/>
            <a:ext cx="5181600" cy="3352800"/>
          </a:xfrm>
          <a:solidFill>
            <a:schemeClr val="tx1">
              <a:lumMod val="75000"/>
            </a:schemeClr>
          </a:solidFill>
          <a:ln w="127000" cap="sq">
            <a:solidFill>
              <a:schemeClr val="tx1"/>
            </a:solidFill>
            <a:miter lim="800000"/>
          </a:ln>
          <a:effectLst>
            <a:outerShdw blurRad="63500" sx="101000" sy="101000" algn="ctr" rotWithShape="0">
              <a:schemeClr val="bg2">
                <a:lumMod val="20000"/>
                <a:lumOff val="80000"/>
                <a:alpha val="40000"/>
              </a:schemeClr>
            </a:outerShdw>
          </a:effectLst>
          <a:scene3d>
            <a:camera prst="orthographicFront"/>
            <a:lightRig rig="twoPt" dir="t">
              <a:rot lat="0" lon="0" rev="9000000"/>
            </a:lightRig>
          </a:scene3d>
          <a:sp3d prstMaterial="matte">
            <a:bevelT w="12700" prst="relaxedInset"/>
            <a:bevelB w="38100" h="127000" prst="relaxedInset"/>
            <a:extrusionClr>
              <a:schemeClr val="tx1"/>
            </a:extrusionClr>
            <a:contourClr>
              <a:schemeClr val="tx1"/>
            </a:contourClr>
          </a:sp3d>
        </p:spPr>
        <p:txBody>
          <a:bodyPr/>
          <a:lstStyle>
            <a:lvl1pPr>
              <a:buNone/>
              <a:defRPr/>
            </a:lvl1pPr>
          </a:lstStyle>
          <a:p>
            <a:r>
              <a:rPr lang="en-US"/>
              <a:t>Click icon to add picture</a:t>
            </a:r>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8475" y="1774826"/>
            <a:ext cx="8147050" cy="1873250"/>
          </a:xfrm>
        </p:spPr>
        <p:txBody>
          <a:bodyPr anchor="b" anchorCtr="0"/>
          <a:lstStyle>
            <a:lvl1pPr algn="ctr">
              <a:defRPr sz="6000" b="0" cap="none" baseline="0"/>
            </a:lvl1pPr>
          </a:lstStyle>
          <a:p>
            <a:r>
              <a:rPr lang="en-US"/>
              <a:t>Click to edit Master title style</a:t>
            </a:r>
            <a:endParaRPr/>
          </a:p>
        </p:txBody>
      </p:sp>
      <p:sp>
        <p:nvSpPr>
          <p:cNvPr id="3" name="Text Placeholder 2"/>
          <p:cNvSpPr>
            <a:spLocks noGrp="1"/>
          </p:cNvSpPr>
          <p:nvPr>
            <p:ph type="body" idx="1"/>
          </p:nvPr>
        </p:nvSpPr>
        <p:spPr>
          <a:xfrm>
            <a:off x="498475" y="3654519"/>
            <a:ext cx="8147050" cy="1500187"/>
          </a:xfrm>
        </p:spPr>
        <p:txBody>
          <a:bodyPr anchor="t" anchorCtr="0">
            <a:normAutofit/>
          </a:bodyPr>
          <a:lstStyle>
            <a:lvl1pPr marL="0" indent="0" algn="ctr">
              <a:spcBef>
                <a:spcPts val="0"/>
              </a:spcBef>
              <a:buNone/>
              <a:defRPr sz="22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2476BB-CAEC-204D-8944-3B2715FBA477}" type="datetime1">
              <a:rPr lang="en-US" smtClean="0"/>
              <a:t>2/17/2021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1452283"/>
          </a:xfrm>
        </p:spPr>
        <p:txBody>
          <a:bodyPr/>
          <a:lstStyle/>
          <a:p>
            <a:r>
              <a:rPr lang="en-US"/>
              <a:t>Click to edit Master title style</a:t>
            </a:r>
            <a:endParaRPr/>
          </a:p>
        </p:txBody>
      </p:sp>
      <p:sp>
        <p:nvSpPr>
          <p:cNvPr id="3" name="Content Placeholder 2"/>
          <p:cNvSpPr>
            <a:spLocks noGrp="1"/>
          </p:cNvSpPr>
          <p:nvPr>
            <p:ph sz="half" idx="1"/>
          </p:nvPr>
        </p:nvSpPr>
        <p:spPr>
          <a:xfrm>
            <a:off x="498475" y="1762125"/>
            <a:ext cx="3840480" cy="4364038"/>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805046" y="1762125"/>
            <a:ext cx="3840480" cy="4364038"/>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CC0F619-B526-0040-87DC-1E2EC540FE6B}" type="datetime1">
              <a:rPr lang="en-US" smtClean="0"/>
              <a:t>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1452283"/>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498475" y="1550894"/>
            <a:ext cx="3840480" cy="715962"/>
          </a:xfrm>
        </p:spPr>
        <p:txBody>
          <a:bodyPr anchor="b"/>
          <a:lstStyle>
            <a:lvl1pPr marL="0" indent="0" algn="ctr">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8475" y="2541494"/>
            <a:ext cx="3840480" cy="3584668"/>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805046" y="1550894"/>
            <a:ext cx="3840480" cy="715962"/>
          </a:xfrm>
        </p:spPr>
        <p:txBody>
          <a:bodyPr anchor="b"/>
          <a:lstStyle>
            <a:lvl1pPr marL="0" indent="0" algn="ctr">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05046" y="2541494"/>
            <a:ext cx="3840480" cy="3584668"/>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35DD30D5-4FF8-CF4B-9C66-1CC51F4DF38B}" type="datetime1">
              <a:rPr lang="en-US" smtClean="0"/>
              <a:t>2/17/2021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E06347-BC0D-4F40-B989-B890AD03D868}" type="slidenum">
              <a:rPr lang="en-US" smtClean="0"/>
              <a:pPr/>
              <a:t>‹#›</a:t>
            </a:fld>
            <a:endParaRPr lang="en-US"/>
          </a:p>
        </p:txBody>
      </p:sp>
      <p:cxnSp>
        <p:nvCxnSpPr>
          <p:cNvPr id="11" name="Straight Connector 10"/>
          <p:cNvCxnSpPr/>
          <p:nvPr/>
        </p:nvCxnSpPr>
        <p:spPr>
          <a:xfrm>
            <a:off x="502920" y="2353235"/>
            <a:ext cx="3840480" cy="158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805045" y="2353235"/>
            <a:ext cx="3840480" cy="158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655BE2F-4514-F649-A820-3409E8B211B6}" type="datetime1">
              <a:rPr lang="en-US" smtClean="0"/>
              <a:t>2/17/2021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E85E9-EA82-EE4E-8CFB-822799F2D0EC}" type="datetime1">
              <a:rPr lang="en-US" smtClean="0"/>
              <a:t>2/17/2021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7540" y="416859"/>
            <a:ext cx="3840480" cy="1994647"/>
          </a:xfrm>
        </p:spPr>
        <p:txBody>
          <a:bodyPr anchor="b"/>
          <a:lstStyle>
            <a:lvl1pPr algn="ctr">
              <a:defRPr sz="4400" b="0"/>
            </a:lvl1pPr>
          </a:lstStyle>
          <a:p>
            <a:r>
              <a:rPr lang="en-US"/>
              <a:t>Click to edit Master title style</a:t>
            </a:r>
            <a:endParaRPr/>
          </a:p>
        </p:txBody>
      </p:sp>
      <p:sp>
        <p:nvSpPr>
          <p:cNvPr id="3" name="Content Placeholder 2"/>
          <p:cNvSpPr>
            <a:spLocks noGrp="1"/>
          </p:cNvSpPr>
          <p:nvPr>
            <p:ph idx="1"/>
          </p:nvPr>
        </p:nvSpPr>
        <p:spPr>
          <a:xfrm>
            <a:off x="4792532" y="403412"/>
            <a:ext cx="3840480" cy="5722751"/>
          </a:xfrm>
        </p:spPr>
        <p:txBody>
          <a:bodyPr>
            <a:normAutofit/>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497540" y="2438400"/>
            <a:ext cx="3840480" cy="3316942"/>
          </a:xfrm>
        </p:spPr>
        <p:txBody>
          <a:bodyPr>
            <a:normAutofit/>
          </a:bodyPr>
          <a:lstStyle>
            <a:lvl1pPr marL="0" indent="0" algn="ctr">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5360588-083D-7445-B9C2-7D1315E62A51}" type="datetime1">
              <a:rPr lang="en-US" smtClean="0"/>
              <a:t>2/17/2021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E06347-BC0D-4F40-B989-B890AD03D86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5" y="94129"/>
            <a:ext cx="8147051" cy="1452283"/>
          </a:xfrm>
          <a:prstGeom prst="rect">
            <a:avLst/>
          </a:prstGeom>
        </p:spPr>
        <p:txBody>
          <a:bodyPr vert="horz" lIns="91440" tIns="45720" rIns="91440" bIns="45720" rtlCol="0" anchor="b" anchorCtr="0">
            <a:noAutofit/>
          </a:bodyPr>
          <a:lstStyle/>
          <a:p>
            <a:r>
              <a:rPr lang="en-US" dirty="0"/>
              <a:t>Click to edit Master title style</a:t>
            </a:r>
            <a:endParaRPr dirty="0"/>
          </a:p>
        </p:txBody>
      </p:sp>
      <p:sp>
        <p:nvSpPr>
          <p:cNvPr id="3" name="Text Placeholder 2"/>
          <p:cNvSpPr>
            <a:spLocks noGrp="1"/>
          </p:cNvSpPr>
          <p:nvPr>
            <p:ph type="body" idx="1"/>
          </p:nvPr>
        </p:nvSpPr>
        <p:spPr>
          <a:xfrm>
            <a:off x="498475" y="1761565"/>
            <a:ext cx="8147051" cy="436459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2"/>
          </p:nvPr>
        </p:nvSpPr>
        <p:spPr>
          <a:xfrm>
            <a:off x="188259" y="6356350"/>
            <a:ext cx="2133600" cy="365125"/>
          </a:xfrm>
          <a:prstGeom prst="rect">
            <a:avLst/>
          </a:prstGeom>
        </p:spPr>
        <p:txBody>
          <a:bodyPr vert="horz" lIns="91440" tIns="45720" rIns="91440" bIns="45720" rtlCol="0" anchor="ctr"/>
          <a:lstStyle>
            <a:lvl1pPr algn="l">
              <a:defRPr sz="1100">
                <a:solidFill>
                  <a:schemeClr val="tx1">
                    <a:lumMod val="75000"/>
                    <a:lumOff val="25000"/>
                  </a:schemeClr>
                </a:solidFill>
              </a:defRPr>
            </a:lvl1pPr>
          </a:lstStyle>
          <a:p>
            <a:fld id="{BF48B01E-565E-D744-8F6F-916EAB403632}" type="datetime1">
              <a:rPr lang="en-US" smtClean="0"/>
              <a:t>2/17/2021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1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6817659" y="6356350"/>
            <a:ext cx="2133600" cy="365125"/>
          </a:xfrm>
          <a:prstGeom prst="rect">
            <a:avLst/>
          </a:prstGeom>
        </p:spPr>
        <p:txBody>
          <a:bodyPr vert="horz" lIns="91440" tIns="45720" rIns="91440" bIns="45720" rtlCol="0" anchor="ctr"/>
          <a:lstStyle>
            <a:lvl1pPr algn="r">
              <a:defRPr sz="1100">
                <a:solidFill>
                  <a:schemeClr val="tx1">
                    <a:lumMod val="75000"/>
                    <a:lumOff val="25000"/>
                  </a:schemeClr>
                </a:solidFill>
              </a:defRPr>
            </a:lvl1pPr>
          </a:lstStyle>
          <a:p>
            <a:fld id="{EE18E161-C840-FB4F-B633-36084F6677D6}"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hf hdr="0" ftr="0" dt="0"/>
  <p:txStyles>
    <p:titleStyle>
      <a:lvl1pPr algn="ctr" defTabSz="914400" rtl="0" eaLnBrk="1" latinLnBrk="0" hangingPunct="1">
        <a:spcBef>
          <a:spcPct val="0"/>
        </a:spcBef>
        <a:buNone/>
        <a:defRPr sz="5000" kern="1200">
          <a:solidFill>
            <a:schemeClr val="tx1"/>
          </a:solidFill>
          <a:latin typeface="Comic Sans MS"/>
          <a:ea typeface="+mj-ea"/>
          <a:cs typeface="+mj-cs"/>
        </a:defRPr>
      </a:lvl1pPr>
    </p:titleStyle>
    <p:bodyStyle>
      <a:lvl1pPr marL="457200" indent="-457200" algn="l" defTabSz="914400" rtl="0" eaLnBrk="1" latinLnBrk="0" hangingPunct="1">
        <a:spcBef>
          <a:spcPts val="2000"/>
        </a:spcBef>
        <a:buClr>
          <a:schemeClr val="tx1">
            <a:lumMod val="75000"/>
            <a:lumOff val="25000"/>
          </a:schemeClr>
        </a:buClr>
        <a:buSzPct val="75000"/>
        <a:buFont typeface="Wingdings" charset="2"/>
        <a:buChar char="Ø"/>
        <a:defRPr sz="2200" kern="1200">
          <a:solidFill>
            <a:schemeClr val="tx1"/>
          </a:solidFill>
          <a:latin typeface="Arial"/>
          <a:ea typeface="+mn-ea"/>
          <a:cs typeface="+mn-cs"/>
        </a:defRPr>
      </a:lvl1pPr>
      <a:lvl2pPr marL="914400" indent="-457200" algn="l" defTabSz="914400" rtl="0" eaLnBrk="1" latinLnBrk="0" hangingPunct="1">
        <a:spcBef>
          <a:spcPts val="600"/>
        </a:spcBef>
        <a:buClr>
          <a:schemeClr val="tx1">
            <a:lumMod val="50000"/>
            <a:lumOff val="50000"/>
          </a:schemeClr>
        </a:buClr>
        <a:buSzPct val="75000"/>
        <a:buFont typeface="Wingdings" charset="2"/>
        <a:buChar char="Ø"/>
        <a:defRPr sz="2000" kern="1200">
          <a:solidFill>
            <a:schemeClr val="tx1"/>
          </a:solidFill>
          <a:latin typeface="Arial"/>
          <a:ea typeface="+mn-ea"/>
          <a:cs typeface="+mn-cs"/>
        </a:defRPr>
      </a:lvl2pPr>
      <a:lvl3pPr marL="1371600" indent="-457200" algn="l" defTabSz="914400" rtl="0" eaLnBrk="1" latinLnBrk="0" hangingPunct="1">
        <a:spcBef>
          <a:spcPts val="600"/>
        </a:spcBef>
        <a:buClr>
          <a:schemeClr val="tx1">
            <a:lumMod val="75000"/>
            <a:lumOff val="25000"/>
          </a:schemeClr>
        </a:buClr>
        <a:buSzPct val="75000"/>
        <a:buFont typeface="Wingdings" charset="2"/>
        <a:buChar char="Ø"/>
        <a:defRPr sz="1800" kern="1200">
          <a:solidFill>
            <a:schemeClr val="tx1"/>
          </a:solidFill>
          <a:latin typeface="Arial"/>
          <a:ea typeface="+mn-ea"/>
          <a:cs typeface="+mn-cs"/>
        </a:defRPr>
      </a:lvl3pPr>
      <a:lvl4pPr marL="1828800" indent="-457200" algn="l" defTabSz="914400" rtl="0" eaLnBrk="1" latinLnBrk="0" hangingPunct="1">
        <a:spcBef>
          <a:spcPts val="600"/>
        </a:spcBef>
        <a:buClr>
          <a:schemeClr val="tx1">
            <a:lumMod val="50000"/>
            <a:lumOff val="50000"/>
          </a:schemeClr>
        </a:buClr>
        <a:buSzPct val="75000"/>
        <a:buFont typeface="Wingdings" charset="2"/>
        <a:buChar char="Ø"/>
        <a:defRPr sz="1800" kern="1200">
          <a:solidFill>
            <a:schemeClr val="tx1"/>
          </a:solidFill>
          <a:latin typeface="Arial"/>
          <a:ea typeface="+mn-ea"/>
          <a:cs typeface="+mn-cs"/>
        </a:defRPr>
      </a:lvl4pPr>
      <a:lvl5pPr marL="2286000" indent="-457200" algn="l" defTabSz="914400" rtl="0" eaLnBrk="1" latinLnBrk="0" hangingPunct="1">
        <a:spcBef>
          <a:spcPts val="600"/>
        </a:spcBef>
        <a:buClr>
          <a:schemeClr val="tx1">
            <a:lumMod val="75000"/>
            <a:lumOff val="25000"/>
          </a:schemeClr>
        </a:buClr>
        <a:buSzPct val="75000"/>
        <a:buFont typeface="Wingdings" charset="2"/>
        <a:buChar char="Ø"/>
        <a:defRPr sz="18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notesSlide" Target="../notesSlides/notesSlide16.xml"/><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23.wmf"/><Relationship Id="rId4" Type="http://schemas.openxmlformats.org/officeDocument/2006/relationships/oleObject" Target="../embeddings/oleObject8.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6.wmf"/><Relationship Id="rId5" Type="http://schemas.openxmlformats.org/officeDocument/2006/relationships/oleObject" Target="../embeddings/oleObject10.bin"/><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8.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28.wmf"/><Relationship Id="rId4" Type="http://schemas.openxmlformats.org/officeDocument/2006/relationships/oleObject" Target="../embeddings/oleObject11.bin"/><Relationship Id="rId9" Type="http://schemas.openxmlformats.org/officeDocument/2006/relationships/image" Target="../media/image30.wmf"/></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6.emf"/><Relationship Id="rId5" Type="http://schemas.openxmlformats.org/officeDocument/2006/relationships/image" Target="../media/image35.wmf"/><Relationship Id="rId4"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3.xml"/><Relationship Id="rId7"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8.emf"/><Relationship Id="rId5" Type="http://schemas.openxmlformats.org/officeDocument/2006/relationships/image" Target="../media/image37.wmf"/><Relationship Id="rId4" Type="http://schemas.openxmlformats.org/officeDocument/2006/relationships/oleObject" Target="../embeddings/oleObject15.bin"/><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8.tif"/><Relationship Id="rId3" Type="http://schemas.openxmlformats.org/officeDocument/2006/relationships/image" Target="../media/image43.tif"/><Relationship Id="rId7" Type="http://schemas.openxmlformats.org/officeDocument/2006/relationships/image" Target="../media/image47.ti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6.tif"/><Relationship Id="rId5" Type="http://schemas.openxmlformats.org/officeDocument/2006/relationships/image" Target="../media/image45.tif"/><Relationship Id="rId4" Type="http://schemas.openxmlformats.org/officeDocument/2006/relationships/image" Target="../media/image44.tif"/><Relationship Id="rId9" Type="http://schemas.openxmlformats.org/officeDocument/2006/relationships/image" Target="../media/image49.tif"/></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52.t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wmf"/></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2.wmf"/><Relationship Id="rId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3548" y="3124040"/>
            <a:ext cx="8839200" cy="3249168"/>
          </a:xfrm>
        </p:spPr>
        <p:txBody>
          <a:bodyPr>
            <a:normAutofit fontScale="90000"/>
          </a:bodyPr>
          <a:lstStyle/>
          <a:p>
            <a:r>
              <a:rPr lang="en-US" dirty="0"/>
              <a:t>CSCI 6521</a:t>
            </a:r>
            <a:br>
              <a:rPr lang="en-US" dirty="0"/>
            </a:br>
            <a:r>
              <a:rPr lang="en-US" dirty="0"/>
              <a:t>Advanced </a:t>
            </a:r>
            <a:r>
              <a:rPr lang="en-US" sz="5300" dirty="0"/>
              <a:t>Machine Learning I</a:t>
            </a:r>
            <a:br>
              <a:rPr lang="en-US" sz="5300" dirty="0"/>
            </a:br>
            <a:br>
              <a:rPr lang="en-US" sz="5300" dirty="0"/>
            </a:br>
            <a:r>
              <a:rPr lang="en-US" sz="4400" dirty="0"/>
              <a:t>Chapter #2</a:t>
            </a:r>
            <a:br>
              <a:rPr lang="en-US" sz="4000" dirty="0"/>
            </a:br>
            <a:r>
              <a:rPr lang="en-US" sz="4000" dirty="0">
                <a:effectLst/>
              </a:rPr>
              <a:t>LDA &amp; QDA</a:t>
            </a:r>
            <a:br>
              <a:rPr lang="en-US" sz="4400" dirty="0"/>
            </a:br>
            <a:br>
              <a:rPr lang="en-US" sz="4400" dirty="0"/>
            </a:br>
            <a:endParaRPr lang="en-US" sz="4800" dirty="0"/>
          </a:p>
        </p:txBody>
      </p:sp>
      <p:sp>
        <p:nvSpPr>
          <p:cNvPr id="4" name="Subtitle 2"/>
          <p:cNvSpPr txBox="1">
            <a:spLocks/>
          </p:cNvSpPr>
          <p:nvPr/>
        </p:nvSpPr>
        <p:spPr>
          <a:xfrm>
            <a:off x="539496" y="4742688"/>
            <a:ext cx="8147304" cy="667512"/>
          </a:xfrm>
          <a:prstGeom prst="rect">
            <a:avLst/>
          </a:prstGeom>
        </p:spPr>
        <p:txBody>
          <a:bodyPr vert="horz" lIns="91440" tIns="45720" rIns="91440" bIns="45720" rtlCol="0">
            <a:noAutofit/>
            <a:scene3d>
              <a:camera prst="orthographicFront"/>
              <a:lightRig rig="threePt" dir="t"/>
            </a:scene3d>
            <a:sp3d extrusionH="57150">
              <a:bevelT w="38100" h="38100" prst="relaxedInset"/>
              <a:bevelB w="38100" h="38100" prst="relaxedInset"/>
            </a:sp3d>
          </a:bodyPr>
          <a:lstStyle/>
          <a:p>
            <a:pPr marL="0" marR="0" lvl="0" indent="0" algn="ctr" defTabSz="914400" rtl="0" eaLnBrk="1" fontAlgn="auto" latinLnBrk="0" hangingPunct="1">
              <a:lnSpc>
                <a:spcPct val="100000"/>
              </a:lnSpc>
              <a:spcBef>
                <a:spcPts val="0"/>
              </a:spcBef>
              <a:spcAft>
                <a:spcPts val="0"/>
              </a:spcAft>
              <a:buClr>
                <a:schemeClr val="tx1">
                  <a:lumMod val="75000"/>
                  <a:lumOff val="25000"/>
                </a:schemeClr>
              </a:buClr>
              <a:buSzPct val="75000"/>
              <a:buFont typeface="Wingdings 2" pitchFamily="18" charset="2"/>
              <a:buNone/>
              <a:tabLst/>
              <a:defRPr/>
            </a:pPr>
            <a:endParaRPr kumimoji="0" lang="en-US" sz="4000" b="0" i="0" u="none" strike="noStrike" kern="1200" cap="none" spc="0" normalizeH="0" baseline="0" noProof="0" dirty="0">
              <a:ln>
                <a:noFill/>
              </a:ln>
              <a:solidFill>
                <a:schemeClr val="bg1"/>
              </a:solidFill>
              <a:effectLst>
                <a:outerShdw blurRad="25400" dist="25400" dir="4200000" algn="ctr" rotWithShape="0">
                  <a:schemeClr val="tx1">
                    <a:alpha val="40000"/>
                  </a:schemeClr>
                </a:outerShdw>
              </a:effectLst>
              <a:uLnTx/>
              <a:uFillTx/>
              <a:latin typeface="+mn-lt"/>
              <a:ea typeface="+mn-ea"/>
              <a:cs typeface="+mn-cs"/>
            </a:endParaRPr>
          </a:p>
        </p:txBody>
      </p:sp>
      <p:sp>
        <p:nvSpPr>
          <p:cNvPr id="3" name="TextBox 2"/>
          <p:cNvSpPr txBox="1"/>
          <p:nvPr/>
        </p:nvSpPr>
        <p:spPr>
          <a:xfrm>
            <a:off x="2743200" y="5608821"/>
            <a:ext cx="4191000" cy="461665"/>
          </a:xfrm>
          <a:prstGeom prst="rect">
            <a:avLst/>
          </a:prstGeom>
          <a:noFill/>
        </p:spPr>
        <p:txBody>
          <a:bodyPr wrap="square" rtlCol="0">
            <a:spAutoFit/>
          </a:bodyPr>
          <a:lstStyle/>
          <a:p>
            <a:pPr algn="ctr"/>
            <a:r>
              <a:rPr lang="en-US" sz="2400" dirty="0" err="1"/>
              <a:t>Md</a:t>
            </a:r>
            <a:r>
              <a:rPr lang="en-US" sz="2400" dirty="0"/>
              <a:t> </a:t>
            </a:r>
            <a:r>
              <a:rPr lang="en-US" sz="2400" dirty="0" err="1"/>
              <a:t>Tamjidul</a:t>
            </a:r>
            <a:r>
              <a:rPr lang="en-US" sz="2400" dirty="0"/>
              <a:t> </a:t>
            </a:r>
            <a:r>
              <a:rPr lang="en-US" sz="2400" dirty="0" err="1"/>
              <a:t>Hoque</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515471"/>
          </a:xfrm>
        </p:spPr>
        <p:txBody>
          <a:bodyPr/>
          <a:lstStyle/>
          <a:p>
            <a:r>
              <a:rPr lang="en-US" sz="2800" b="1" dirty="0"/>
              <a:t>Linear Regression of an Indicator Matrix …</a:t>
            </a:r>
            <a:endParaRPr lang="en-US" sz="2800" dirty="0"/>
          </a:p>
        </p:txBody>
      </p:sp>
      <p:sp>
        <p:nvSpPr>
          <p:cNvPr id="3" name="Content Placeholder 2"/>
          <p:cNvSpPr>
            <a:spLocks noGrp="1"/>
          </p:cNvSpPr>
          <p:nvPr>
            <p:ph idx="1"/>
          </p:nvPr>
        </p:nvSpPr>
        <p:spPr>
          <a:xfrm>
            <a:off x="277587" y="1524000"/>
            <a:ext cx="8722658" cy="4267200"/>
          </a:xfrm>
        </p:spPr>
        <p:txBody>
          <a:bodyPr>
            <a:normAutofit fontScale="92500" lnSpcReduction="20000"/>
          </a:bodyPr>
          <a:lstStyle/>
          <a:p>
            <a:r>
              <a:rPr lang="en-US" sz="2800" dirty="0"/>
              <a:t>For this simple example a quadratic rather than linear fit (for the middle class at least) would solve the problem. </a:t>
            </a:r>
          </a:p>
          <a:p>
            <a:r>
              <a:rPr lang="en-US" sz="2800" dirty="0"/>
              <a:t>However, it can be seen that if there were four rather than three classes lined up like this, a quadratic would not come down fast enough, and a cubic would be needed as well. </a:t>
            </a:r>
          </a:p>
          <a:p>
            <a:r>
              <a:rPr lang="en-US" sz="2800" dirty="0"/>
              <a:t>A loose but general rule is that if </a:t>
            </a:r>
            <a:r>
              <a:rPr lang="en-US" sz="2800" i="1" dirty="0"/>
              <a:t>K</a:t>
            </a:r>
            <a:r>
              <a:rPr lang="en-US" sz="2800" dirty="0"/>
              <a:t> ≥ 3 classes are lined up, polynomial terms up to degree (</a:t>
            </a:r>
            <a:r>
              <a:rPr lang="en-US" sz="2800" i="1" dirty="0"/>
              <a:t>K</a:t>
            </a:r>
            <a:r>
              <a:rPr lang="en-US" sz="2800" dirty="0"/>
              <a:t> − 1) might be needed to resolve them.</a:t>
            </a:r>
          </a:p>
          <a:p>
            <a:r>
              <a:rPr lang="en-US" dirty="0"/>
              <a:t> </a:t>
            </a:r>
          </a:p>
          <a:p>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10</a:t>
            </a:fld>
            <a:endParaRPr lang="en-US"/>
          </a:p>
        </p:txBody>
      </p:sp>
    </p:spTree>
    <p:extLst>
      <p:ext uri="{BB962C8B-B14F-4D97-AF65-F5344CB8AC3E}">
        <p14:creationId xmlns:p14="http://schemas.microsoft.com/office/powerpoint/2010/main" val="651373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515471"/>
          </a:xfrm>
        </p:spPr>
        <p:txBody>
          <a:bodyPr/>
          <a:lstStyle/>
          <a:p>
            <a:r>
              <a:rPr lang="en-US" sz="2800" b="1" dirty="0"/>
              <a:t>LDA for a Complex Problem </a:t>
            </a:r>
            <a:endParaRPr lang="en-US" sz="2800" dirty="0"/>
          </a:p>
        </p:txBody>
      </p:sp>
      <p:sp>
        <p:nvSpPr>
          <p:cNvPr id="3" name="Content Placeholder 2"/>
          <p:cNvSpPr>
            <a:spLocks noGrp="1"/>
          </p:cNvSpPr>
          <p:nvPr>
            <p:ph idx="1"/>
          </p:nvPr>
        </p:nvSpPr>
        <p:spPr>
          <a:xfrm>
            <a:off x="277587" y="762000"/>
            <a:ext cx="8722658" cy="5029200"/>
          </a:xfrm>
        </p:spPr>
        <p:txBody>
          <a:bodyPr>
            <a:normAutofit/>
          </a:bodyPr>
          <a:lstStyle/>
          <a:p>
            <a:r>
              <a:rPr lang="en-US" sz="2000" dirty="0"/>
              <a:t>However, for large </a:t>
            </a:r>
            <a:r>
              <a:rPr lang="en-US" sz="2000" i="1" dirty="0"/>
              <a:t>K</a:t>
            </a:r>
            <a:r>
              <a:rPr lang="en-US" sz="2000" dirty="0"/>
              <a:t> and small </a:t>
            </a:r>
            <a:r>
              <a:rPr lang="en-US" sz="2000" i="1" dirty="0"/>
              <a:t>p</a:t>
            </a:r>
            <a:r>
              <a:rPr lang="en-US" sz="2000" dirty="0"/>
              <a:t> such </a:t>
            </a:r>
            <a:r>
              <a:rPr lang="en-US" sz="2000" dirty="0" err="1"/>
              <a:t>maskings</a:t>
            </a:r>
            <a:r>
              <a:rPr lang="en-US" sz="2000" dirty="0"/>
              <a:t> naturally occur.</a:t>
            </a:r>
            <a:endParaRPr lang="en-US" sz="18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11</a:t>
            </a:fld>
            <a:endParaRPr lang="en-US"/>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16" y="1447800"/>
            <a:ext cx="5376517" cy="475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791026" y="1600200"/>
            <a:ext cx="3352974" cy="4062651"/>
          </a:xfrm>
          <a:prstGeom prst="rect">
            <a:avLst/>
          </a:prstGeom>
        </p:spPr>
        <p:txBody>
          <a:bodyPr wrap="square">
            <a:spAutoFit/>
          </a:bodyPr>
          <a:lstStyle/>
          <a:p>
            <a:pPr marL="285750" indent="-285750">
              <a:buFont typeface="Arial" pitchFamily="34" charset="0"/>
              <a:buChar char="•"/>
            </a:pPr>
            <a:r>
              <a:rPr lang="en-US" dirty="0"/>
              <a:t>The figure is a projection of the training data for a </a:t>
            </a:r>
            <a:r>
              <a:rPr lang="en-US" b="1" dirty="0"/>
              <a:t>vowel recognition </a:t>
            </a:r>
            <a:r>
              <a:rPr lang="en-US" dirty="0"/>
              <a:t>problem onto an informative two-dimensional subspace. </a:t>
            </a:r>
          </a:p>
          <a:p>
            <a:pPr marL="285750" indent="-285750">
              <a:buFont typeface="Arial" pitchFamily="34" charset="0"/>
              <a:buChar char="•"/>
            </a:pPr>
            <a:endParaRPr lang="en-US" dirty="0"/>
          </a:p>
          <a:p>
            <a:pPr marL="285750" indent="-285750">
              <a:buFont typeface="Arial" pitchFamily="34" charset="0"/>
              <a:buChar char="•"/>
            </a:pPr>
            <a:r>
              <a:rPr lang="en-US" dirty="0"/>
              <a:t>There are </a:t>
            </a:r>
            <a:r>
              <a:rPr lang="en-US" i="1" dirty="0"/>
              <a:t>K</a:t>
            </a:r>
            <a:r>
              <a:rPr lang="en-US" dirty="0"/>
              <a:t> = 11 classes in </a:t>
            </a:r>
            <a:r>
              <a:rPr lang="en-US" i="1" dirty="0"/>
              <a:t>p</a:t>
            </a:r>
            <a:r>
              <a:rPr lang="en-US" dirty="0"/>
              <a:t> = 10 dimensions, of which three account for 90% of the variance. </a:t>
            </a:r>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r>
              <a:rPr lang="en-US" dirty="0"/>
              <a:t>This is a difficult classification problem</a:t>
            </a:r>
          </a:p>
        </p:txBody>
      </p:sp>
    </p:spTree>
    <p:extLst>
      <p:ext uri="{BB962C8B-B14F-4D97-AF65-F5344CB8AC3E}">
        <p14:creationId xmlns:p14="http://schemas.microsoft.com/office/powerpoint/2010/main" val="148053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515471"/>
          </a:xfrm>
        </p:spPr>
        <p:txBody>
          <a:bodyPr/>
          <a:lstStyle/>
          <a:p>
            <a:r>
              <a:rPr lang="en-US" sz="2800" b="1" dirty="0"/>
              <a:t>LDA for a Complex Problem …</a:t>
            </a:r>
            <a:endParaRPr lang="en-US" sz="2800" dirty="0"/>
          </a:p>
        </p:txBody>
      </p:sp>
      <p:sp>
        <p:nvSpPr>
          <p:cNvPr id="3" name="Content Placeholder 2"/>
          <p:cNvSpPr>
            <a:spLocks noGrp="1"/>
          </p:cNvSpPr>
          <p:nvPr>
            <p:ph idx="1"/>
          </p:nvPr>
        </p:nvSpPr>
        <p:spPr>
          <a:xfrm>
            <a:off x="277587" y="762000"/>
            <a:ext cx="8722658" cy="5029200"/>
          </a:xfrm>
        </p:spPr>
        <p:txBody>
          <a:bodyPr>
            <a:normAutofit/>
          </a:bodyPr>
          <a:lstStyle/>
          <a:p>
            <a:r>
              <a:rPr lang="en-US" sz="2000" dirty="0"/>
              <a:t>However, for large </a:t>
            </a:r>
            <a:r>
              <a:rPr lang="en-US" sz="2000" i="1" dirty="0"/>
              <a:t>K</a:t>
            </a:r>
            <a:r>
              <a:rPr lang="en-US" sz="2000" dirty="0"/>
              <a:t> and small </a:t>
            </a:r>
            <a:r>
              <a:rPr lang="en-US" sz="2000" i="1" dirty="0"/>
              <a:t>p</a:t>
            </a:r>
            <a:r>
              <a:rPr lang="en-US" sz="2000" dirty="0"/>
              <a:t> such </a:t>
            </a:r>
            <a:r>
              <a:rPr lang="en-US" sz="2000" dirty="0" err="1"/>
              <a:t>maskings</a:t>
            </a:r>
            <a:r>
              <a:rPr lang="en-US" sz="2000" dirty="0"/>
              <a:t> naturally occur.</a:t>
            </a:r>
            <a:endParaRPr lang="en-US" sz="18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12</a:t>
            </a:fld>
            <a:endParaRPr lang="en-US"/>
          </a:p>
        </p:txBody>
      </p:sp>
      <p:sp>
        <p:nvSpPr>
          <p:cNvPr id="5" name="Rectangle 4"/>
          <p:cNvSpPr/>
          <p:nvPr/>
        </p:nvSpPr>
        <p:spPr>
          <a:xfrm>
            <a:off x="5791026" y="1600200"/>
            <a:ext cx="3352974" cy="4062651"/>
          </a:xfrm>
          <a:prstGeom prst="rect">
            <a:avLst/>
          </a:prstGeom>
        </p:spPr>
        <p:txBody>
          <a:bodyPr wrap="square">
            <a:spAutoFit/>
          </a:bodyPr>
          <a:lstStyle/>
          <a:p>
            <a:pPr marL="285750" indent="-285750">
              <a:buFont typeface="Arial" pitchFamily="34" charset="0"/>
              <a:buChar char="•"/>
            </a:pPr>
            <a:r>
              <a:rPr lang="en-US" dirty="0"/>
              <a:t>The figure is a projection of the training data for a </a:t>
            </a:r>
            <a:r>
              <a:rPr lang="en-US" b="1" dirty="0"/>
              <a:t>vowel recognition </a:t>
            </a:r>
            <a:r>
              <a:rPr lang="en-US" dirty="0"/>
              <a:t>problem onto an informative two-dimensional subspace. </a:t>
            </a:r>
          </a:p>
          <a:p>
            <a:pPr marL="285750" indent="-285750">
              <a:buFont typeface="Arial" pitchFamily="34" charset="0"/>
              <a:buChar char="•"/>
            </a:pPr>
            <a:endParaRPr lang="en-US" dirty="0"/>
          </a:p>
          <a:p>
            <a:pPr marL="285750" indent="-285750">
              <a:buFont typeface="Arial" pitchFamily="34" charset="0"/>
              <a:buChar char="•"/>
            </a:pPr>
            <a:r>
              <a:rPr lang="en-US" dirty="0"/>
              <a:t>There are </a:t>
            </a:r>
            <a:r>
              <a:rPr lang="en-US" i="1" dirty="0"/>
              <a:t>K</a:t>
            </a:r>
            <a:r>
              <a:rPr lang="en-US" dirty="0"/>
              <a:t> = 11 classes in </a:t>
            </a:r>
            <a:r>
              <a:rPr lang="en-US" i="1" dirty="0"/>
              <a:t>p</a:t>
            </a:r>
            <a:r>
              <a:rPr lang="en-US" dirty="0"/>
              <a:t> = 10 dimensions, of which three account for 90% of the variance. </a:t>
            </a:r>
          </a:p>
          <a:p>
            <a:pPr marL="285750" indent="-285750">
              <a:buFont typeface="Arial" pitchFamily="34" charset="0"/>
              <a:buChar char="•"/>
            </a:pPr>
            <a:endParaRPr lang="en-US" dirty="0"/>
          </a:p>
          <a:p>
            <a:pPr marL="285750" indent="-285750">
              <a:buFont typeface="Arial" pitchFamily="34" charset="0"/>
              <a:buChar char="•"/>
            </a:pPr>
            <a:endParaRPr lang="en-US" dirty="0"/>
          </a:p>
          <a:p>
            <a:pPr marL="285750" indent="-285750">
              <a:buFont typeface="Arial" pitchFamily="34" charset="0"/>
              <a:buChar char="•"/>
            </a:pPr>
            <a:r>
              <a:rPr lang="en-US" dirty="0"/>
              <a:t>This is a difficult classification problem</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11086"/>
            <a:ext cx="4794133" cy="3953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Oval 5"/>
          <p:cNvSpPr/>
          <p:nvPr/>
        </p:nvSpPr>
        <p:spPr>
          <a:xfrm>
            <a:off x="1828800" y="2743200"/>
            <a:ext cx="762000" cy="685800"/>
          </a:xfrm>
          <a:prstGeom prst="ellipse">
            <a:avLst/>
          </a:prstGeom>
          <a:blipFill dpi="0" rotWithShape="1">
            <a:blip r:embed="rId4">
              <a:alphaModFix amt="10000"/>
              <a:duotone>
                <a:schemeClr val="accent1">
                  <a:shade val="70000"/>
                  <a:satMod val="120000"/>
                </a:schemeClr>
                <a:schemeClr val="accent1">
                  <a:tint val="30000"/>
                  <a:satMod val="120000"/>
                </a:schemeClr>
              </a:duotone>
            </a:blip>
            <a:srcRect/>
            <a:stretch>
              <a:fillRect/>
            </a:stretch>
          </a:blipFill>
          <a:ln>
            <a:gradFill>
              <a:gsLst>
                <a:gs pos="0">
                  <a:srgbClr val="C0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6380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132" y="389964"/>
            <a:ext cx="8147051" cy="591671"/>
          </a:xfrm>
        </p:spPr>
        <p:txBody>
          <a:bodyPr/>
          <a:lstStyle/>
          <a:p>
            <a:r>
              <a:rPr lang="en-US" sz="4000" dirty="0"/>
              <a:t>Performance Comparisons</a:t>
            </a:r>
          </a:p>
        </p:txBody>
      </p:sp>
      <p:sp>
        <p:nvSpPr>
          <p:cNvPr id="4" name="Slide Number Placeholder 3"/>
          <p:cNvSpPr>
            <a:spLocks noGrp="1"/>
          </p:cNvSpPr>
          <p:nvPr>
            <p:ph type="sldNum" sz="quarter" idx="12"/>
          </p:nvPr>
        </p:nvSpPr>
        <p:spPr/>
        <p:txBody>
          <a:bodyPr/>
          <a:lstStyle/>
          <a:p>
            <a:fld id="{38E06347-BC0D-4F40-B989-B890AD03D868}" type="slidenum">
              <a:rPr lang="en-US" smtClean="0"/>
              <a:pPr/>
              <a:t>13</a:t>
            </a:fld>
            <a:endParaRPr lang="en-US"/>
          </a:p>
        </p:txBody>
      </p:sp>
      <p:pic>
        <p:nvPicPr>
          <p:cNvPr id="6758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3000" y="1219200"/>
            <a:ext cx="7170961"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28600" y="3810000"/>
            <a:ext cx="8722659" cy="2554545"/>
          </a:xfrm>
          <a:prstGeom prst="rect">
            <a:avLst/>
          </a:prstGeom>
        </p:spPr>
        <p:txBody>
          <a:bodyPr wrap="square">
            <a:spAutoFit/>
          </a:bodyPr>
          <a:lstStyle/>
          <a:p>
            <a:pPr marL="285750" indent="-285750">
              <a:buFont typeface="Arial" pitchFamily="34" charset="0"/>
              <a:buChar char="•"/>
            </a:pPr>
            <a:r>
              <a:rPr lang="en-US" sz="2000" dirty="0"/>
              <a:t>Training and test error rates using a variety of linear techniques on the vowel data. </a:t>
            </a:r>
          </a:p>
          <a:p>
            <a:pPr marL="285750" indent="-285750">
              <a:buFont typeface="Arial" pitchFamily="34" charset="0"/>
              <a:buChar char="•"/>
            </a:pPr>
            <a:endParaRPr lang="en-US" sz="2000" dirty="0"/>
          </a:p>
          <a:p>
            <a:pPr marL="285750" indent="-285750">
              <a:buFont typeface="Arial" pitchFamily="34" charset="0"/>
              <a:buChar char="•"/>
            </a:pPr>
            <a:r>
              <a:rPr lang="en-US" sz="2000" dirty="0"/>
              <a:t>There are eleven classes in ten dimensions, of which three account for 90% of the variance. </a:t>
            </a:r>
          </a:p>
          <a:p>
            <a:pPr marL="285750" indent="-285750">
              <a:buFont typeface="Arial" pitchFamily="34" charset="0"/>
              <a:buChar char="•"/>
            </a:pPr>
            <a:endParaRPr lang="en-US" sz="2000" dirty="0"/>
          </a:p>
          <a:p>
            <a:pPr marL="285750" indent="-285750">
              <a:buFont typeface="Arial" pitchFamily="34" charset="0"/>
              <a:buChar char="•"/>
            </a:pPr>
            <a:r>
              <a:rPr lang="en-US" sz="2000" dirty="0"/>
              <a:t>We see that linear regression is hurt by masking, increasing the test and training error by over 10%.</a:t>
            </a:r>
          </a:p>
        </p:txBody>
      </p:sp>
    </p:spTree>
    <p:extLst>
      <p:ext uri="{BB962C8B-B14F-4D97-AF65-F5344CB8AC3E}">
        <p14:creationId xmlns:p14="http://schemas.microsoft.com/office/powerpoint/2010/main" val="1910843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Overview of the Next Parts of the Presentation</a:t>
            </a:r>
          </a:p>
        </p:txBody>
      </p:sp>
      <p:sp>
        <p:nvSpPr>
          <p:cNvPr id="3" name="Content Placeholder 2"/>
          <p:cNvSpPr>
            <a:spLocks noGrp="1"/>
          </p:cNvSpPr>
          <p:nvPr>
            <p:ph idx="1"/>
          </p:nvPr>
        </p:nvSpPr>
        <p:spPr>
          <a:xfrm>
            <a:off x="498475" y="2006160"/>
            <a:ext cx="8147051" cy="4364598"/>
          </a:xfrm>
        </p:spPr>
        <p:txBody>
          <a:bodyPr>
            <a:normAutofit/>
          </a:bodyPr>
          <a:lstStyle/>
          <a:p>
            <a:r>
              <a:rPr lang="en-US" sz="2800" dirty="0"/>
              <a:t>We will mostly cover by chalk and talk for the derivations of the following approaches:</a:t>
            </a:r>
          </a:p>
          <a:p>
            <a:pPr lvl="1"/>
            <a:endParaRPr lang="en-US" sz="2800" dirty="0"/>
          </a:p>
          <a:p>
            <a:pPr lvl="2"/>
            <a:r>
              <a:rPr lang="en-US" sz="2400" dirty="0"/>
              <a:t>Linear Discriminant Analysis (LDA)</a:t>
            </a:r>
          </a:p>
          <a:p>
            <a:pPr lvl="2"/>
            <a:r>
              <a:rPr lang="en-US" sz="2400" dirty="0"/>
              <a:t>Quadratic Discriminant Analysis (QDA)</a:t>
            </a:r>
          </a:p>
          <a:p>
            <a:pPr lvl="2"/>
            <a:r>
              <a:rPr lang="en-US" sz="2400" strike="sngStrike" dirty="0"/>
              <a:t>Logistic Regression (Logistic Classification)</a:t>
            </a:r>
          </a:p>
        </p:txBody>
      </p:sp>
      <p:sp>
        <p:nvSpPr>
          <p:cNvPr id="4" name="Slide Number Placeholder 3"/>
          <p:cNvSpPr>
            <a:spLocks noGrp="1"/>
          </p:cNvSpPr>
          <p:nvPr>
            <p:ph type="sldNum" sz="quarter" idx="12"/>
          </p:nvPr>
        </p:nvSpPr>
        <p:spPr/>
        <p:txBody>
          <a:bodyPr/>
          <a:lstStyle/>
          <a:p>
            <a:fld id="{38E06347-BC0D-4F40-B989-B890AD03D868}" type="slidenum">
              <a:rPr lang="en-US" smtClean="0"/>
              <a:pPr/>
              <a:t>14</a:t>
            </a:fld>
            <a:endParaRPr lang="en-US"/>
          </a:p>
        </p:txBody>
      </p:sp>
    </p:spTree>
    <p:extLst>
      <p:ext uri="{BB962C8B-B14F-4D97-AF65-F5344CB8AC3E}">
        <p14:creationId xmlns:p14="http://schemas.microsoft.com/office/powerpoint/2010/main" val="257006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744071"/>
          </a:xfrm>
        </p:spPr>
        <p:txBody>
          <a:bodyPr/>
          <a:lstStyle/>
          <a:p>
            <a:r>
              <a:rPr lang="en-US" sz="4400" dirty="0"/>
              <a:t>Linear Discriminant Analysis</a:t>
            </a:r>
            <a:endParaRPr lang="en-US" dirty="0"/>
          </a:p>
        </p:txBody>
      </p:sp>
      <p:sp>
        <p:nvSpPr>
          <p:cNvPr id="3" name="Content Placeholder 2"/>
          <p:cNvSpPr>
            <a:spLocks noGrp="1"/>
          </p:cNvSpPr>
          <p:nvPr>
            <p:ph idx="1"/>
          </p:nvPr>
        </p:nvSpPr>
        <p:spPr>
          <a:xfrm>
            <a:off x="152401" y="990600"/>
            <a:ext cx="8798858" cy="2971800"/>
          </a:xfrm>
        </p:spPr>
        <p:txBody>
          <a:bodyPr/>
          <a:lstStyle/>
          <a:p>
            <a:r>
              <a:rPr lang="en-US" b="1" i="1" dirty="0"/>
              <a:t>Decision theory for classification</a:t>
            </a:r>
            <a:r>
              <a:rPr lang="en-US" dirty="0"/>
              <a:t> (Section 2.4) tells us that we need to know the class posteriors </a:t>
            </a:r>
            <a:r>
              <a:rPr lang="en-US" dirty="0" err="1"/>
              <a:t>Pr</a:t>
            </a:r>
            <a:r>
              <a:rPr lang="en-US" dirty="0"/>
              <a:t>(</a:t>
            </a:r>
            <a:r>
              <a:rPr lang="en-US" i="1" dirty="0"/>
              <a:t>G</a:t>
            </a:r>
            <a:r>
              <a:rPr lang="en-US" dirty="0"/>
              <a:t>|</a:t>
            </a:r>
            <a:r>
              <a:rPr lang="en-US" i="1" dirty="0"/>
              <a:t>X</a:t>
            </a:r>
            <a:r>
              <a:rPr lang="en-US" dirty="0"/>
              <a:t>) for optimal classification.</a:t>
            </a:r>
          </a:p>
          <a:p>
            <a:r>
              <a:rPr lang="en-US" dirty="0"/>
              <a:t>Suppose </a:t>
            </a:r>
            <a:r>
              <a:rPr lang="en-US" i="1" dirty="0" err="1"/>
              <a:t>f</a:t>
            </a:r>
            <a:r>
              <a:rPr lang="en-US" i="1" baseline="-25000" dirty="0" err="1"/>
              <a:t>k</a:t>
            </a:r>
            <a:r>
              <a:rPr lang="en-US" dirty="0"/>
              <a:t>(</a:t>
            </a:r>
            <a:r>
              <a:rPr lang="en-US" i="1" dirty="0"/>
              <a:t>x</a:t>
            </a:r>
            <a:r>
              <a:rPr lang="en-US" dirty="0"/>
              <a:t>) is the class-conditional density of </a:t>
            </a:r>
            <a:r>
              <a:rPr lang="en-US" i="1" dirty="0"/>
              <a:t>X</a:t>
            </a:r>
            <a:r>
              <a:rPr lang="en-US" dirty="0"/>
              <a:t> in class </a:t>
            </a:r>
            <a:r>
              <a:rPr lang="en-US" i="1" dirty="0"/>
              <a:t>G</a:t>
            </a:r>
            <a:r>
              <a:rPr lang="en-US" dirty="0"/>
              <a:t> = </a:t>
            </a:r>
            <a:r>
              <a:rPr lang="en-US" i="1" dirty="0"/>
              <a:t>k</a:t>
            </a:r>
          </a:p>
          <a:p>
            <a:r>
              <a:rPr lang="en-US" dirty="0"/>
              <a:t>let </a:t>
            </a:r>
            <a:r>
              <a:rPr lang="en-US" i="1" dirty="0"/>
              <a:t>π</a:t>
            </a:r>
            <a:r>
              <a:rPr lang="en-US" i="1" baseline="-25000" dirty="0"/>
              <a:t>k</a:t>
            </a:r>
            <a:r>
              <a:rPr lang="en-US" dirty="0"/>
              <a:t> be the prior probability of class </a:t>
            </a:r>
            <a:r>
              <a:rPr lang="en-US" i="1" dirty="0"/>
              <a:t>k</a:t>
            </a:r>
            <a:r>
              <a:rPr lang="en-US" dirty="0"/>
              <a:t>, with ∑</a:t>
            </a:r>
            <a:r>
              <a:rPr lang="en-US" i="1" dirty="0"/>
              <a:t> π</a:t>
            </a:r>
            <a:r>
              <a:rPr lang="en-US" i="1" baseline="-25000" dirty="0"/>
              <a:t>l</a:t>
            </a:r>
            <a:r>
              <a:rPr lang="en-US" dirty="0"/>
              <a:t>=1. </a:t>
            </a:r>
          </a:p>
          <a:p>
            <a:r>
              <a:rPr lang="en-US" dirty="0"/>
              <a:t>Bayes theorem gives us:</a:t>
            </a:r>
          </a:p>
        </p:txBody>
      </p:sp>
      <p:sp>
        <p:nvSpPr>
          <p:cNvPr id="4" name="Slide Number Placeholder 3"/>
          <p:cNvSpPr>
            <a:spLocks noGrp="1"/>
          </p:cNvSpPr>
          <p:nvPr>
            <p:ph type="sldNum" sz="quarter" idx="12"/>
          </p:nvPr>
        </p:nvSpPr>
        <p:spPr/>
        <p:txBody>
          <a:bodyPr/>
          <a:lstStyle/>
          <a:p>
            <a:fld id="{38E06347-BC0D-4F40-B989-B890AD03D868}" type="slidenum">
              <a:rPr lang="en-US" smtClean="0"/>
              <a:pPr/>
              <a:t>15</a:t>
            </a:fld>
            <a:endParaRPr lang="en-US"/>
          </a:p>
        </p:txBody>
      </p:sp>
      <p:pic>
        <p:nvPicPr>
          <p:cNvPr id="624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9600"/>
          <a:stretch/>
        </p:blipFill>
        <p:spPr bwMode="auto">
          <a:xfrm>
            <a:off x="2895599" y="4269039"/>
            <a:ext cx="3810001" cy="851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8164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744071"/>
          </a:xfrm>
        </p:spPr>
        <p:txBody>
          <a:bodyPr/>
          <a:lstStyle/>
          <a:p>
            <a:r>
              <a:rPr lang="en-US" sz="3600" dirty="0"/>
              <a:t>Linear Discriminant Analysis …</a:t>
            </a:r>
          </a:p>
        </p:txBody>
      </p:sp>
      <p:sp>
        <p:nvSpPr>
          <p:cNvPr id="3" name="Content Placeholder 2"/>
          <p:cNvSpPr>
            <a:spLocks noGrp="1"/>
          </p:cNvSpPr>
          <p:nvPr>
            <p:ph idx="1"/>
          </p:nvPr>
        </p:nvSpPr>
        <p:spPr>
          <a:xfrm>
            <a:off x="228601" y="990600"/>
            <a:ext cx="8722658" cy="5365750"/>
          </a:xfrm>
        </p:spPr>
        <p:txBody>
          <a:bodyPr/>
          <a:lstStyle/>
          <a:p>
            <a:r>
              <a:rPr lang="en-US" dirty="0"/>
              <a:t>In comparing two classes </a:t>
            </a:r>
            <a:r>
              <a:rPr lang="en-US" i="1" dirty="0"/>
              <a:t>k</a:t>
            </a:r>
            <a:r>
              <a:rPr lang="en-US" dirty="0"/>
              <a:t> and </a:t>
            </a:r>
            <a:r>
              <a:rPr lang="en-US" i="1" dirty="0"/>
              <a:t>ℓ</a:t>
            </a:r>
            <a:r>
              <a:rPr lang="en-US" dirty="0"/>
              <a:t>, it is sufficient to look at the log-ratio, and we see that:</a:t>
            </a:r>
          </a:p>
          <a:p>
            <a:endParaRPr lang="en-US" dirty="0"/>
          </a:p>
          <a:p>
            <a:endParaRPr lang="en-US" dirty="0"/>
          </a:p>
          <a:p>
            <a:r>
              <a:rPr lang="en-US" dirty="0"/>
              <a:t>Here we assumes, that we model each class density as multivariate Gaussian, that is:</a:t>
            </a:r>
          </a:p>
          <a:p>
            <a:endParaRPr lang="en-US" dirty="0"/>
          </a:p>
          <a:p>
            <a:endParaRPr lang="en-US" dirty="0"/>
          </a:p>
          <a:p>
            <a:r>
              <a:rPr lang="en-US" dirty="0"/>
              <a:t>we see that the linear discriminant functions</a:t>
            </a:r>
          </a:p>
          <a:p>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16</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908111408"/>
              </p:ext>
            </p:extLst>
          </p:nvPr>
        </p:nvGraphicFramePr>
        <p:xfrm>
          <a:off x="1828800" y="4098470"/>
          <a:ext cx="6132503" cy="854529"/>
        </p:xfrm>
        <a:graphic>
          <a:graphicData uri="http://schemas.openxmlformats.org/presentationml/2006/ole">
            <mc:AlternateContent xmlns:mc="http://schemas.openxmlformats.org/markup-compatibility/2006">
              <mc:Choice xmlns:v="urn:schemas-microsoft-com:vml" Requires="v">
                <p:oleObj spid="_x0000_s88247" name="Equation" r:id="rId4" imgW="3479800" imgH="482600" progId="Equation.3">
                  <p:embed/>
                </p:oleObj>
              </mc:Choice>
              <mc:Fallback>
                <p:oleObj name="Equation" r:id="rId4" imgW="3479800" imgH="482600" progId="Equation.3">
                  <p:embed/>
                  <p:pic>
                    <p:nvPicPr>
                      <p:cNvPr id="0" name="Object 4"/>
                      <p:cNvPicPr>
                        <a:picLocks noChangeAspect="1" noChangeArrowheads="1"/>
                      </p:cNvPicPr>
                      <p:nvPr/>
                    </p:nvPicPr>
                    <p:blipFill>
                      <a:blip r:embed="rId5">
                        <a:lum bright="-46000"/>
                        <a:extLst>
                          <a:ext uri="{28A0092B-C50C-407E-A947-70E740481C1C}">
                            <a14:useLocalDpi xmlns:a14="http://schemas.microsoft.com/office/drawing/2010/main" val="0"/>
                          </a:ext>
                        </a:extLst>
                      </a:blip>
                      <a:srcRect/>
                      <a:stretch>
                        <a:fillRect/>
                      </a:stretch>
                    </p:blipFill>
                    <p:spPr bwMode="auto">
                      <a:xfrm>
                        <a:off x="1828800" y="4098470"/>
                        <a:ext cx="6132503" cy="854529"/>
                      </a:xfrm>
                      <a:prstGeom prst="rect">
                        <a:avLst/>
                      </a:prstGeom>
                      <a:solidFill>
                        <a:srgbClr val="C0C0C0">
                          <a:alpha val="17999"/>
                        </a:srgbClr>
                      </a:solidFill>
                    </p:spPr>
                  </p:pic>
                </p:oleObj>
              </mc:Fallback>
            </mc:AlternateContent>
          </a:graphicData>
        </a:graphic>
      </p:graphicFrame>
      <p:sp>
        <p:nvSpPr>
          <p:cNvPr id="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620426015"/>
              </p:ext>
            </p:extLst>
          </p:nvPr>
        </p:nvGraphicFramePr>
        <p:xfrm>
          <a:off x="2450371" y="5790173"/>
          <a:ext cx="4651402" cy="759791"/>
        </p:xfrm>
        <a:graphic>
          <a:graphicData uri="http://schemas.openxmlformats.org/presentationml/2006/ole">
            <mc:AlternateContent xmlns:mc="http://schemas.openxmlformats.org/markup-compatibility/2006">
              <mc:Choice xmlns:v="urn:schemas-microsoft-com:vml" Requires="v">
                <p:oleObj spid="_x0000_s88248" name="Equation" r:id="rId6" imgW="2387600" imgH="393700" progId="Equation.3">
                  <p:embed/>
                </p:oleObj>
              </mc:Choice>
              <mc:Fallback>
                <p:oleObj name="Equation" r:id="rId6" imgW="2387600" imgH="393700"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0371" y="5790173"/>
                        <a:ext cx="4651402" cy="759791"/>
                      </a:xfrm>
                      <a:prstGeom prst="rect">
                        <a:avLst/>
                      </a:prstGeom>
                      <a:solidFill>
                        <a:srgbClr val="C0C0C0">
                          <a:alpha val="14999"/>
                        </a:srgbClr>
                      </a:solidFill>
                    </p:spPr>
                  </p:pic>
                </p:oleObj>
              </mc:Fallback>
            </mc:AlternateContent>
          </a:graphicData>
        </a:graphic>
      </p:graphicFrame>
      <p:pic>
        <p:nvPicPr>
          <p:cNvPr id="11" name="Picture 10"/>
          <p:cNvPicPr>
            <a:picLocks noChangeAspect="1"/>
          </p:cNvPicPr>
          <p:nvPr/>
        </p:nvPicPr>
        <p:blipFill>
          <a:blip r:embed="rId8"/>
          <a:stretch>
            <a:fillRect/>
          </a:stretch>
        </p:blipFill>
        <p:spPr>
          <a:xfrm>
            <a:off x="2286000" y="1798319"/>
            <a:ext cx="5296605" cy="975488"/>
          </a:xfrm>
          <a:prstGeom prst="rect">
            <a:avLst/>
          </a:prstGeom>
        </p:spPr>
      </p:pic>
    </p:spTree>
    <p:extLst>
      <p:ext uri="{BB962C8B-B14F-4D97-AF65-F5344CB8AC3E}">
        <p14:creationId xmlns:p14="http://schemas.microsoft.com/office/powerpoint/2010/main" val="31352866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4129"/>
            <a:ext cx="8722659" cy="591671"/>
          </a:xfrm>
        </p:spPr>
        <p:txBody>
          <a:bodyPr/>
          <a:lstStyle/>
          <a:p>
            <a:r>
              <a:rPr lang="en-US" sz="3600" dirty="0"/>
              <a:t>Linear Discriminant Analysis …</a:t>
            </a:r>
          </a:p>
        </p:txBody>
      </p:sp>
      <p:sp>
        <p:nvSpPr>
          <p:cNvPr id="4" name="Slide Number Placeholder 3"/>
          <p:cNvSpPr>
            <a:spLocks noGrp="1"/>
          </p:cNvSpPr>
          <p:nvPr>
            <p:ph type="sldNum" sz="quarter" idx="12"/>
          </p:nvPr>
        </p:nvSpPr>
        <p:spPr/>
        <p:txBody>
          <a:bodyPr/>
          <a:lstStyle/>
          <a:p>
            <a:fld id="{38E06347-BC0D-4F40-B989-B890AD03D868}" type="slidenum">
              <a:rPr lang="en-US" smtClean="0"/>
              <a:pPr/>
              <a:t>17</a:t>
            </a:fld>
            <a:endParaRPr lang="en-US"/>
          </a:p>
        </p:txBody>
      </p:sp>
      <p:pic>
        <p:nvPicPr>
          <p:cNvPr id="65538" name="Picture 2"/>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52632"/>
          <a:stretch/>
        </p:blipFill>
        <p:spPr bwMode="auto">
          <a:xfrm>
            <a:off x="228600" y="952500"/>
            <a:ext cx="2743200" cy="2839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999014" y="685800"/>
            <a:ext cx="6172200" cy="3323987"/>
          </a:xfrm>
          <a:prstGeom prst="rect">
            <a:avLst/>
          </a:prstGeom>
        </p:spPr>
        <p:txBody>
          <a:bodyPr wrap="square">
            <a:spAutoFit/>
          </a:bodyPr>
          <a:lstStyle/>
          <a:p>
            <a:pPr marL="285750" indent="-285750">
              <a:buFont typeface="Arial" pitchFamily="34" charset="0"/>
              <a:buChar char="•"/>
            </a:pPr>
            <a:r>
              <a:rPr lang="en-US" sz="2000" dirty="0"/>
              <a:t>The left panel shows three Gaussian distributions, with the same covariance and different means. </a:t>
            </a:r>
          </a:p>
          <a:p>
            <a:pPr marL="285750" indent="-285750">
              <a:buFont typeface="Arial" pitchFamily="34" charset="0"/>
              <a:buChar char="•"/>
            </a:pPr>
            <a:endParaRPr lang="en-US" sz="1200" dirty="0"/>
          </a:p>
          <a:p>
            <a:pPr marL="285750" indent="-285750">
              <a:buFont typeface="Arial" pitchFamily="34" charset="0"/>
              <a:buChar char="•"/>
            </a:pPr>
            <a:r>
              <a:rPr lang="en-US" sz="2000" dirty="0"/>
              <a:t>Included are the contours of constant density enclosing 95% of the probability in each case. </a:t>
            </a:r>
          </a:p>
          <a:p>
            <a:pPr marL="285750" indent="-285750">
              <a:buFont typeface="Arial" pitchFamily="34" charset="0"/>
              <a:buChar char="•"/>
            </a:pPr>
            <a:endParaRPr lang="en-US" sz="1200" dirty="0"/>
          </a:p>
          <a:p>
            <a:pPr marL="285750" indent="-285750">
              <a:buFont typeface="Arial" pitchFamily="34" charset="0"/>
              <a:buChar char="•"/>
            </a:pPr>
            <a:r>
              <a:rPr lang="en-US" sz="2000" dirty="0"/>
              <a:t>The Bayes decision boundaries between each pair of classes are shown (broken straight lines), and the Bayes decision boundaries separating all three classes are the thicker solid lines (a subset of the former).</a:t>
            </a:r>
          </a:p>
        </p:txBody>
      </p:sp>
      <p:pic>
        <p:nvPicPr>
          <p:cNvPr id="6553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7748" t="26478" r="8353" b="10794"/>
          <a:stretch/>
        </p:blipFill>
        <p:spPr bwMode="auto">
          <a:xfrm>
            <a:off x="5976258" y="4306711"/>
            <a:ext cx="2590800" cy="2350911"/>
          </a:xfrm>
          <a:prstGeom prst="rect">
            <a:avLst/>
          </a:prstGeom>
          <a:solidFill>
            <a:schemeClr val="accent1"/>
          </a:solidFill>
          <a:ln>
            <a:solidFill>
              <a:schemeClr val="accent1"/>
            </a:solidFill>
          </a:ln>
          <a:effectLst/>
        </p:spPr>
      </p:pic>
      <p:sp>
        <p:nvSpPr>
          <p:cNvPr id="6" name="Rectangle 5"/>
          <p:cNvSpPr/>
          <p:nvPr/>
        </p:nvSpPr>
        <p:spPr>
          <a:xfrm>
            <a:off x="228600" y="5621833"/>
            <a:ext cx="5562600" cy="1015663"/>
          </a:xfrm>
          <a:prstGeom prst="rect">
            <a:avLst/>
          </a:prstGeom>
        </p:spPr>
        <p:txBody>
          <a:bodyPr wrap="square">
            <a:spAutoFit/>
          </a:bodyPr>
          <a:lstStyle/>
          <a:p>
            <a:pPr marL="285750" indent="-285750">
              <a:buFont typeface="Arial" pitchFamily="34" charset="0"/>
              <a:buChar char="•"/>
            </a:pPr>
            <a:r>
              <a:rPr lang="en-US" sz="2000" dirty="0"/>
              <a:t>On the right we see a sample of 30 drawn from each Gaussian distribution, and the fitted LDA decision boundaries.</a:t>
            </a:r>
          </a:p>
        </p:txBody>
      </p:sp>
      <p:sp>
        <p:nvSpPr>
          <p:cNvPr id="7" name="Rectangle 6"/>
          <p:cNvSpPr/>
          <p:nvPr/>
        </p:nvSpPr>
        <p:spPr>
          <a:xfrm>
            <a:off x="217714" y="4004838"/>
            <a:ext cx="5562600" cy="1477328"/>
          </a:xfrm>
          <a:prstGeom prst="rect">
            <a:avLst/>
          </a:prstGeom>
        </p:spPr>
        <p:txBody>
          <a:bodyPr wrap="square">
            <a:spAutoFit/>
          </a:bodyPr>
          <a:lstStyle/>
          <a:p>
            <a:pPr marL="285750" indent="-285750">
              <a:buFont typeface="Arial" pitchFamily="34" charset="0"/>
              <a:buChar char="•"/>
            </a:pPr>
            <a:r>
              <a:rPr lang="en-US" dirty="0"/>
              <a:t>Notice that the decision boundaries are not the perpendicular bisectors of the line segments joining the centroids. This would be the case if the covariance     were spherical σ</a:t>
            </a:r>
            <a:r>
              <a:rPr lang="en-US" baseline="30000" dirty="0"/>
              <a:t>2</a:t>
            </a:r>
            <a:r>
              <a:rPr lang="en-US" b="1" dirty="0"/>
              <a:t>I</a:t>
            </a:r>
            <a:r>
              <a:rPr lang="en-US" dirty="0"/>
              <a:t>, and the class priors were equal.</a:t>
            </a:r>
          </a:p>
        </p:txBody>
      </p:sp>
      <p:sp>
        <p:nvSpPr>
          <p:cNvPr id="8"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592065961"/>
              </p:ext>
            </p:extLst>
          </p:nvPr>
        </p:nvGraphicFramePr>
        <p:xfrm>
          <a:off x="1676400" y="4849581"/>
          <a:ext cx="304800" cy="323850"/>
        </p:xfrm>
        <a:graphic>
          <a:graphicData uri="http://schemas.openxmlformats.org/presentationml/2006/ole">
            <mc:AlternateContent xmlns:mc="http://schemas.openxmlformats.org/markup-compatibility/2006">
              <mc:Choice xmlns:v="urn:schemas-microsoft-com:vml" Requires="v">
                <p:oleObj spid="_x0000_s66006" name="Equation" r:id="rId5" imgW="152268" imgH="164957" progId="Equation.3">
                  <p:embed/>
                </p:oleObj>
              </mc:Choice>
              <mc:Fallback>
                <p:oleObj name="Equation" r:id="rId5" imgW="152268" imgH="164957"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849581"/>
                        <a:ext cx="304800" cy="323850"/>
                      </a:xfrm>
                      <a:prstGeom prst="rect">
                        <a:avLst/>
                      </a:prstGeom>
                      <a:noFill/>
                    </p:spPr>
                  </p:pic>
                </p:oleObj>
              </mc:Fallback>
            </mc:AlternateContent>
          </a:graphicData>
        </a:graphic>
      </p:graphicFrame>
    </p:spTree>
    <p:extLst>
      <p:ext uri="{BB962C8B-B14F-4D97-AF65-F5344CB8AC3E}">
        <p14:creationId xmlns:p14="http://schemas.microsoft.com/office/powerpoint/2010/main" val="4171972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340725" cy="744071"/>
          </a:xfrm>
        </p:spPr>
        <p:txBody>
          <a:bodyPr/>
          <a:lstStyle/>
          <a:p>
            <a:r>
              <a:rPr lang="en-US" sz="3600" dirty="0"/>
              <a:t>Quadratic Discriminant Analysis …</a:t>
            </a:r>
          </a:p>
        </p:txBody>
      </p:sp>
      <p:sp>
        <p:nvSpPr>
          <p:cNvPr id="3" name="Content Placeholder 2"/>
          <p:cNvSpPr>
            <a:spLocks noGrp="1"/>
          </p:cNvSpPr>
          <p:nvPr>
            <p:ph idx="1"/>
          </p:nvPr>
        </p:nvSpPr>
        <p:spPr>
          <a:xfrm>
            <a:off x="304801" y="990600"/>
            <a:ext cx="8340726" cy="5135563"/>
          </a:xfrm>
        </p:spPr>
        <p:txBody>
          <a:bodyPr/>
          <a:lstStyle/>
          <a:p>
            <a:r>
              <a:rPr lang="en-US" dirty="0"/>
              <a:t>If the     are not assumed to be equal, then the pieces quadratic in </a:t>
            </a:r>
            <a:r>
              <a:rPr lang="en-US" i="1" dirty="0"/>
              <a:t>x</a:t>
            </a:r>
            <a:r>
              <a:rPr lang="en-US" dirty="0"/>
              <a:t> remain. We then get </a:t>
            </a:r>
            <a:r>
              <a:rPr lang="en-US" i="1" dirty="0"/>
              <a:t>quadratic discriminant functions:</a:t>
            </a:r>
          </a:p>
          <a:p>
            <a:pPr marL="0" indent="0">
              <a:buNone/>
            </a:pPr>
            <a:r>
              <a:rPr lang="en-US" dirty="0"/>
              <a:t> </a:t>
            </a:r>
          </a:p>
          <a:p>
            <a:endParaRPr lang="en-US" dirty="0"/>
          </a:p>
          <a:p>
            <a:r>
              <a:rPr lang="en-US" dirty="0"/>
              <a:t>The decision boundary between each pair of classes </a:t>
            </a:r>
            <a:r>
              <a:rPr lang="en-US" i="1" dirty="0"/>
              <a:t>k</a:t>
            </a:r>
            <a:r>
              <a:rPr lang="en-US" dirty="0"/>
              <a:t> and </a:t>
            </a:r>
            <a:r>
              <a:rPr lang="en-US" i="1" dirty="0"/>
              <a:t>ℓ</a:t>
            </a:r>
            <a:r>
              <a:rPr lang="en-US" dirty="0"/>
              <a:t> is described by a quadratic equation: </a:t>
            </a:r>
          </a:p>
          <a:p>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18</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130633872"/>
              </p:ext>
            </p:extLst>
          </p:nvPr>
        </p:nvGraphicFramePr>
        <p:xfrm>
          <a:off x="1524000" y="1023256"/>
          <a:ext cx="304801" cy="348344"/>
        </p:xfrm>
        <a:graphic>
          <a:graphicData uri="http://schemas.openxmlformats.org/presentationml/2006/ole">
            <mc:AlternateContent xmlns:mc="http://schemas.openxmlformats.org/markup-compatibility/2006">
              <mc:Choice xmlns:v="urn:schemas-microsoft-com:vml" Requires="v">
                <p:oleObj spid="_x0000_s84331" name="Equation" r:id="rId4" imgW="203112" imgH="228501" progId="Equation.3">
                  <p:embed/>
                </p:oleObj>
              </mc:Choice>
              <mc:Fallback>
                <p:oleObj name="Equation" r:id="rId4" imgW="203112" imgH="228501"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023256"/>
                        <a:ext cx="304801" cy="348344"/>
                      </a:xfrm>
                      <a:prstGeom prst="rect">
                        <a:avLst/>
                      </a:prstGeom>
                      <a:noFill/>
                    </p:spPr>
                  </p:pic>
                </p:oleObj>
              </mc:Fallback>
            </mc:AlternateContent>
          </a:graphicData>
        </a:graphic>
      </p:graphicFrame>
      <p:sp>
        <p:nvSpPr>
          <p:cNvPr id="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906930786"/>
              </p:ext>
            </p:extLst>
          </p:nvPr>
        </p:nvGraphicFramePr>
        <p:xfrm>
          <a:off x="1828801" y="2438400"/>
          <a:ext cx="5887844" cy="685800"/>
        </p:xfrm>
        <a:graphic>
          <a:graphicData uri="http://schemas.openxmlformats.org/presentationml/2006/ole">
            <mc:AlternateContent xmlns:mc="http://schemas.openxmlformats.org/markup-compatibility/2006">
              <mc:Choice xmlns:v="urn:schemas-microsoft-com:vml" Requires="v">
                <p:oleObj spid="_x0000_s84332" name="Equation" r:id="rId6" imgW="3352800" imgH="393700" progId="Equation.3">
                  <p:embed/>
                </p:oleObj>
              </mc:Choice>
              <mc:Fallback>
                <p:oleObj name="Equation" r:id="rId6" imgW="3352800" imgH="3937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1" y="2438400"/>
                        <a:ext cx="5887844" cy="685800"/>
                      </a:xfrm>
                      <a:prstGeom prst="rect">
                        <a:avLst/>
                      </a:prstGeom>
                      <a:solidFill>
                        <a:srgbClr val="C0C0C0">
                          <a:alpha val="14999"/>
                        </a:srgbClr>
                      </a:solidFill>
                    </p:spPr>
                  </p:pic>
                </p:oleObj>
              </mc:Fallback>
            </mc:AlternateContent>
          </a:graphicData>
        </a:graphic>
      </p:graphicFrame>
      <p:sp>
        <p:nvSpPr>
          <p:cNvPr id="9"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3496450951"/>
              </p:ext>
            </p:extLst>
          </p:nvPr>
        </p:nvGraphicFramePr>
        <p:xfrm>
          <a:off x="3048000" y="4495170"/>
          <a:ext cx="2667000" cy="528992"/>
        </p:xfrm>
        <a:graphic>
          <a:graphicData uri="http://schemas.openxmlformats.org/presentationml/2006/ole">
            <mc:AlternateContent xmlns:mc="http://schemas.openxmlformats.org/markup-compatibility/2006">
              <mc:Choice xmlns:v="urn:schemas-microsoft-com:vml" Requires="v">
                <p:oleObj spid="_x0000_s84333" name="Equation" r:id="rId8" imgW="1155700" imgH="228600" progId="Equation.3">
                  <p:embed/>
                </p:oleObj>
              </mc:Choice>
              <mc:Fallback>
                <p:oleObj name="Equation" r:id="rId8" imgW="1155700" imgH="2286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0" y="4495170"/>
                        <a:ext cx="2667000" cy="528992"/>
                      </a:xfrm>
                      <a:prstGeom prst="rect">
                        <a:avLst/>
                      </a:prstGeom>
                      <a:noFill/>
                    </p:spPr>
                  </p:pic>
                </p:oleObj>
              </mc:Fallback>
            </mc:AlternateContent>
          </a:graphicData>
        </a:graphic>
      </p:graphicFrame>
    </p:spTree>
    <p:extLst>
      <p:ext uri="{BB962C8B-B14F-4D97-AF65-F5344CB8AC3E}">
        <p14:creationId xmlns:p14="http://schemas.microsoft.com/office/powerpoint/2010/main" val="2838877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94129"/>
            <a:ext cx="8798858" cy="591671"/>
          </a:xfrm>
        </p:spPr>
        <p:txBody>
          <a:bodyPr/>
          <a:lstStyle/>
          <a:p>
            <a:r>
              <a:rPr lang="en-US" sz="3200" dirty="0"/>
              <a:t>Cancer Dataset : LDA versus QDA</a:t>
            </a:r>
          </a:p>
        </p:txBody>
      </p:sp>
      <p:sp>
        <p:nvSpPr>
          <p:cNvPr id="3" name="Content Placeholder 2"/>
          <p:cNvSpPr>
            <a:spLocks noGrp="1"/>
          </p:cNvSpPr>
          <p:nvPr>
            <p:ph idx="1"/>
          </p:nvPr>
        </p:nvSpPr>
        <p:spPr>
          <a:xfrm>
            <a:off x="152401" y="914400"/>
            <a:ext cx="8798858" cy="5211763"/>
          </a:xfrm>
        </p:spPr>
        <p:txBody>
          <a:bodyPr/>
          <a:lstStyle/>
          <a:p>
            <a:r>
              <a:rPr lang="en-US" dirty="0"/>
              <a:t>We can implement LDA and QDA for our cancer example (see the </a:t>
            </a:r>
            <a:r>
              <a:rPr lang="en-US" sz="1600" b="1" dirty="0"/>
              <a:t>EXERCISE_Chapter_5_Classification</a:t>
            </a:r>
            <a:r>
              <a:rPr lang="en-US" dirty="0"/>
              <a:t> and the data section for details):</a:t>
            </a:r>
          </a:p>
        </p:txBody>
      </p:sp>
      <p:sp>
        <p:nvSpPr>
          <p:cNvPr id="4" name="Slide Number Placeholder 3"/>
          <p:cNvSpPr>
            <a:spLocks noGrp="1"/>
          </p:cNvSpPr>
          <p:nvPr>
            <p:ph type="sldNum" sz="quarter" idx="12"/>
          </p:nvPr>
        </p:nvSpPr>
        <p:spPr/>
        <p:txBody>
          <a:bodyPr/>
          <a:lstStyle/>
          <a:p>
            <a:fld id="{38E06347-BC0D-4F40-B989-B890AD03D868}" type="slidenum">
              <a:rPr lang="en-US" smtClean="0"/>
              <a:pPr/>
              <a:t>19</a:t>
            </a:fld>
            <a:endParaRPr lang="en-US"/>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812707"/>
            <a:ext cx="4473771" cy="356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5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844" y="1812707"/>
            <a:ext cx="4465630" cy="357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89286" y="5406322"/>
            <a:ext cx="914400" cy="369332"/>
          </a:xfrm>
          <a:prstGeom prst="rect">
            <a:avLst/>
          </a:prstGeom>
          <a:noFill/>
        </p:spPr>
        <p:txBody>
          <a:bodyPr wrap="square" rtlCol="0">
            <a:spAutoFit/>
          </a:bodyPr>
          <a:lstStyle/>
          <a:p>
            <a:r>
              <a:rPr lang="en-US" b="1" dirty="0"/>
              <a:t>LDA</a:t>
            </a:r>
          </a:p>
        </p:txBody>
      </p:sp>
      <p:sp>
        <p:nvSpPr>
          <p:cNvPr id="8" name="TextBox 7"/>
          <p:cNvSpPr txBox="1"/>
          <p:nvPr/>
        </p:nvSpPr>
        <p:spPr>
          <a:xfrm>
            <a:off x="6477000" y="5374821"/>
            <a:ext cx="914400" cy="369332"/>
          </a:xfrm>
          <a:prstGeom prst="rect">
            <a:avLst/>
          </a:prstGeom>
          <a:noFill/>
        </p:spPr>
        <p:txBody>
          <a:bodyPr wrap="square" rtlCol="0">
            <a:spAutoFit/>
          </a:bodyPr>
          <a:lstStyle/>
          <a:p>
            <a:r>
              <a:rPr lang="en-US" b="1" dirty="0"/>
              <a:t>QDA</a:t>
            </a:r>
          </a:p>
        </p:txBody>
      </p:sp>
    </p:spTree>
    <p:extLst>
      <p:ext uri="{BB962C8B-B14F-4D97-AF65-F5344CB8AC3E}">
        <p14:creationId xmlns:p14="http://schemas.microsoft.com/office/powerpoint/2010/main" val="100305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972671"/>
          </a:xfrm>
        </p:spPr>
        <p:txBody>
          <a:bodyPr/>
          <a:lstStyle/>
          <a:p>
            <a:r>
              <a:rPr lang="en-US" dirty="0"/>
              <a:t>Objectives</a:t>
            </a:r>
          </a:p>
        </p:txBody>
      </p:sp>
      <p:sp>
        <p:nvSpPr>
          <p:cNvPr id="3" name="Content Placeholder 2"/>
          <p:cNvSpPr>
            <a:spLocks noGrp="1"/>
          </p:cNvSpPr>
          <p:nvPr>
            <p:ph idx="1"/>
          </p:nvPr>
        </p:nvSpPr>
        <p:spPr>
          <a:xfrm>
            <a:off x="152400" y="1219200"/>
            <a:ext cx="8798859" cy="4953000"/>
          </a:xfrm>
        </p:spPr>
        <p:txBody>
          <a:bodyPr>
            <a:normAutofit/>
          </a:bodyPr>
          <a:lstStyle/>
          <a:p>
            <a:r>
              <a:rPr lang="en-US" dirty="0"/>
              <a:t>Here we will extend our previous models for classification problems. </a:t>
            </a:r>
          </a:p>
          <a:p>
            <a:r>
              <a:rPr lang="en-US" dirty="0"/>
              <a:t>Approaches are similar to regression problem; however the outputs are broken into discrete ranges and labeled categorically:</a:t>
            </a:r>
          </a:p>
          <a:p>
            <a:endParaRPr lang="en-US" dirty="0"/>
          </a:p>
          <a:p>
            <a:pPr lvl="1"/>
            <a:r>
              <a:rPr lang="en-US" dirty="0"/>
              <a:t>Since our predictor </a:t>
            </a:r>
            <a:r>
              <a:rPr lang="en-US" i="1" dirty="0"/>
              <a:t>G</a:t>
            </a:r>
            <a:r>
              <a:rPr lang="en-US" dirty="0"/>
              <a:t>(</a:t>
            </a:r>
            <a:r>
              <a:rPr lang="en-US" i="1" dirty="0"/>
              <a:t>x</a:t>
            </a:r>
            <a:r>
              <a:rPr lang="en-US" dirty="0"/>
              <a:t>) takes values in a discrete set </a:t>
            </a:r>
            <a:r>
              <a:rPr lang="en-US" i="1" dirty="0"/>
              <a:t>G</a:t>
            </a:r>
            <a:r>
              <a:rPr lang="en-US" dirty="0"/>
              <a:t>, we can always divide the input space into a collection of regions labeled according to the classification.</a:t>
            </a:r>
          </a:p>
          <a:p>
            <a:pPr lvl="1"/>
            <a:endParaRPr lang="en-US" dirty="0"/>
          </a:p>
          <a:p>
            <a:pPr lvl="1"/>
            <a:r>
              <a:rPr lang="en-US" dirty="0"/>
              <a:t>For linear methods for classification, the decision boundaries are linear.</a:t>
            </a:r>
          </a:p>
          <a:p>
            <a:pPr lvl="1"/>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a:t>
            </a:fld>
            <a:endParaRPr lang="en-US"/>
          </a:p>
        </p:txBody>
      </p:sp>
    </p:spTree>
    <p:extLst>
      <p:ext uri="{BB962C8B-B14F-4D97-AF65-F5344CB8AC3E}">
        <p14:creationId xmlns:p14="http://schemas.microsoft.com/office/powerpoint/2010/main" val="3910977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94129"/>
            <a:ext cx="8991599" cy="591671"/>
          </a:xfrm>
        </p:spPr>
        <p:txBody>
          <a:bodyPr/>
          <a:lstStyle/>
          <a:p>
            <a:r>
              <a:rPr lang="en-US" sz="2400" dirty="0"/>
              <a:t>LDA in Augmented (Quadratic) space Versus QDA</a:t>
            </a:r>
          </a:p>
        </p:txBody>
      </p:sp>
      <p:sp>
        <p:nvSpPr>
          <p:cNvPr id="4" name="Slide Number Placeholder 3"/>
          <p:cNvSpPr>
            <a:spLocks noGrp="1"/>
          </p:cNvSpPr>
          <p:nvPr>
            <p:ph type="sldNum" sz="quarter" idx="12"/>
          </p:nvPr>
        </p:nvSpPr>
        <p:spPr/>
        <p:txBody>
          <a:bodyPr/>
          <a:lstStyle/>
          <a:p>
            <a:fld id="{38E06347-BC0D-4F40-B989-B890AD03D868}" type="slidenum">
              <a:rPr lang="en-US" smtClean="0"/>
              <a:pPr/>
              <a:t>20</a:t>
            </a:fld>
            <a:endParaRPr lang="en-US"/>
          </a:p>
        </p:txBody>
      </p:sp>
      <p:pic>
        <p:nvPicPr>
          <p:cNvPr id="6861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79380" y="685800"/>
            <a:ext cx="7585236" cy="341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209800" y="4136650"/>
            <a:ext cx="1600200" cy="369332"/>
          </a:xfrm>
          <a:prstGeom prst="rect">
            <a:avLst/>
          </a:prstGeom>
          <a:noFill/>
        </p:spPr>
        <p:txBody>
          <a:bodyPr wrap="square" rtlCol="0">
            <a:spAutoFit/>
          </a:bodyPr>
          <a:lstStyle/>
          <a:p>
            <a:r>
              <a:rPr lang="en-US" dirty="0"/>
              <a:t>LDA …</a:t>
            </a:r>
          </a:p>
        </p:txBody>
      </p:sp>
      <p:sp>
        <p:nvSpPr>
          <p:cNvPr id="7" name="TextBox 6"/>
          <p:cNvSpPr txBox="1"/>
          <p:nvPr/>
        </p:nvSpPr>
        <p:spPr>
          <a:xfrm>
            <a:off x="6096000" y="4153213"/>
            <a:ext cx="914400" cy="369332"/>
          </a:xfrm>
          <a:prstGeom prst="rect">
            <a:avLst/>
          </a:prstGeom>
          <a:noFill/>
        </p:spPr>
        <p:txBody>
          <a:bodyPr wrap="square" rtlCol="0">
            <a:spAutoFit/>
          </a:bodyPr>
          <a:lstStyle/>
          <a:p>
            <a:r>
              <a:rPr lang="en-US" dirty="0"/>
              <a:t>QDA</a:t>
            </a:r>
          </a:p>
        </p:txBody>
      </p:sp>
      <p:sp>
        <p:nvSpPr>
          <p:cNvPr id="6" name="Rectangle 5"/>
          <p:cNvSpPr/>
          <p:nvPr/>
        </p:nvSpPr>
        <p:spPr>
          <a:xfrm>
            <a:off x="343338" y="5337535"/>
            <a:ext cx="8607921" cy="1415772"/>
          </a:xfrm>
          <a:prstGeom prst="rect">
            <a:avLst/>
          </a:prstGeom>
        </p:spPr>
        <p:txBody>
          <a:bodyPr wrap="square">
            <a:spAutoFit/>
          </a:bodyPr>
          <a:lstStyle/>
          <a:p>
            <a:pPr marL="285750" indent="-285750">
              <a:buFont typeface="Arial" pitchFamily="34" charset="0"/>
              <a:buChar char="•"/>
            </a:pPr>
            <a:r>
              <a:rPr lang="en-US" sz="2000" dirty="0"/>
              <a:t>The right plot shows the quadratic decision boundaries found by QDA. </a:t>
            </a:r>
          </a:p>
          <a:p>
            <a:endParaRPr lang="en-US" sz="300" dirty="0"/>
          </a:p>
          <a:p>
            <a:pPr marL="285750" indent="-285750">
              <a:buFont typeface="Arial" pitchFamily="34" charset="0"/>
              <a:buChar char="•"/>
            </a:pPr>
            <a:r>
              <a:rPr lang="en-US" sz="2000" dirty="0"/>
              <a:t>The differences are small, as is usually the case. </a:t>
            </a:r>
          </a:p>
          <a:p>
            <a:pPr marL="285750" indent="-285750">
              <a:buFont typeface="Arial" pitchFamily="34" charset="0"/>
              <a:buChar char="•"/>
            </a:pPr>
            <a:r>
              <a:rPr lang="en-US" sz="2000" dirty="0"/>
              <a:t>QDA is the preferred approach, with the LDA method a convenient substitute.</a:t>
            </a:r>
          </a:p>
        </p:txBody>
      </p:sp>
      <p:pic>
        <p:nvPicPr>
          <p:cNvPr id="6861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806"/>
          <a:stretch/>
        </p:blipFill>
        <p:spPr bwMode="auto">
          <a:xfrm>
            <a:off x="343338" y="4631324"/>
            <a:ext cx="8457320" cy="657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3696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050925"/>
            <a:ext cx="8798858" cy="4892675"/>
          </a:xfrm>
        </p:spPr>
        <p:txBody>
          <a:bodyPr>
            <a:normAutofit lnSpcReduction="10000"/>
          </a:bodyPr>
          <a:lstStyle/>
          <a:p>
            <a:r>
              <a:rPr lang="en-US" dirty="0"/>
              <a:t>The estimates for QDA are similar to those for LDA, except that separate covariance matrices must be estimated for each class. </a:t>
            </a:r>
          </a:p>
          <a:p>
            <a:r>
              <a:rPr lang="en-US" dirty="0"/>
              <a:t>When p is large this can mean a dramatic increase in parameters. For K classes there will be </a:t>
            </a:r>
          </a:p>
          <a:p>
            <a:pPr lvl="1"/>
            <a:r>
              <a:rPr lang="en-US" dirty="0"/>
              <a:t>there are (K − 1) × (p + 1) parameters for LDA.</a:t>
            </a:r>
          </a:p>
          <a:p>
            <a:pPr lvl="1"/>
            <a:r>
              <a:rPr lang="en-US" dirty="0"/>
              <a:t>there will be (K − 1) × {p (p + 3)/2 + 1} parameters for QDA.</a:t>
            </a:r>
          </a:p>
          <a:p>
            <a:r>
              <a:rPr lang="en-US" dirty="0"/>
              <a:t>Both LDA and QDA perform well on an amazingly large and diverse set of classification tasks.</a:t>
            </a:r>
          </a:p>
          <a:p>
            <a:r>
              <a:rPr lang="en-US" dirty="0"/>
              <a:t>why LDA and QDA have such a good track record?</a:t>
            </a:r>
          </a:p>
          <a:p>
            <a:pPr lvl="1"/>
            <a:r>
              <a:rPr lang="en-US" dirty="0"/>
              <a:t>the data can only support simple decision boundaries such as linear or quadratic, and </a:t>
            </a:r>
            <a:r>
              <a:rPr lang="en-US" u="sng" dirty="0"/>
              <a:t>the estimates provided via the Gaussian models are stable</a:t>
            </a:r>
            <a:r>
              <a:rPr lang="en-US" dirty="0"/>
              <a:t>. </a:t>
            </a:r>
          </a:p>
        </p:txBody>
      </p:sp>
      <p:sp>
        <p:nvSpPr>
          <p:cNvPr id="4" name="Slide Number Placeholder 3"/>
          <p:cNvSpPr>
            <a:spLocks noGrp="1"/>
          </p:cNvSpPr>
          <p:nvPr>
            <p:ph type="sldNum" sz="quarter" idx="12"/>
          </p:nvPr>
        </p:nvSpPr>
        <p:spPr/>
        <p:txBody>
          <a:bodyPr/>
          <a:lstStyle/>
          <a:p>
            <a:fld id="{38E06347-BC0D-4F40-B989-B890AD03D868}" type="slidenum">
              <a:rPr lang="en-US" smtClean="0"/>
              <a:pPr/>
              <a:t>21</a:t>
            </a:fld>
            <a:endParaRPr lang="en-US"/>
          </a:p>
        </p:txBody>
      </p:sp>
      <p:sp>
        <p:nvSpPr>
          <p:cNvPr id="6" name="Title 1"/>
          <p:cNvSpPr>
            <a:spLocks noGrp="1"/>
          </p:cNvSpPr>
          <p:nvPr>
            <p:ph type="title"/>
          </p:nvPr>
        </p:nvSpPr>
        <p:spPr>
          <a:xfrm>
            <a:off x="498475" y="94129"/>
            <a:ext cx="8147051" cy="591671"/>
          </a:xfrm>
        </p:spPr>
        <p:txBody>
          <a:bodyPr/>
          <a:lstStyle/>
          <a:p>
            <a:r>
              <a:rPr lang="en-US" sz="2800" dirty="0"/>
              <a:t>LDA versus QDA</a:t>
            </a:r>
          </a:p>
        </p:txBody>
      </p:sp>
    </p:spTree>
    <p:extLst>
      <p:ext uri="{BB962C8B-B14F-4D97-AF65-F5344CB8AC3E}">
        <p14:creationId xmlns:p14="http://schemas.microsoft.com/office/powerpoint/2010/main" val="26724348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667871"/>
          </a:xfrm>
        </p:spPr>
        <p:txBody>
          <a:bodyPr/>
          <a:lstStyle/>
          <a:p>
            <a:r>
              <a:rPr lang="en-US" sz="3600" dirty="0"/>
              <a:t>Logistic Regression (Classification)</a:t>
            </a:r>
          </a:p>
        </p:txBody>
      </p:sp>
      <p:sp>
        <p:nvSpPr>
          <p:cNvPr id="3" name="Content Placeholder 2"/>
          <p:cNvSpPr>
            <a:spLocks noGrp="1"/>
          </p:cNvSpPr>
          <p:nvPr>
            <p:ph idx="1"/>
          </p:nvPr>
        </p:nvSpPr>
        <p:spPr>
          <a:xfrm>
            <a:off x="152401" y="914400"/>
            <a:ext cx="8798858" cy="5807075"/>
          </a:xfrm>
        </p:spPr>
        <p:txBody>
          <a:bodyPr/>
          <a:lstStyle/>
          <a:p>
            <a:r>
              <a:rPr lang="en-US" dirty="0"/>
              <a:t>Logistic regression is widely used because:</a:t>
            </a:r>
          </a:p>
          <a:p>
            <a:pPr lvl="1"/>
            <a:r>
              <a:rPr lang="en-US" dirty="0"/>
              <a:t>it is easy to build and it is easy to use</a:t>
            </a:r>
          </a:p>
          <a:p>
            <a:pPr lvl="1"/>
            <a:r>
              <a:rPr lang="en-US" dirty="0"/>
              <a:t>it is easy to interpret</a:t>
            </a:r>
          </a:p>
          <a:p>
            <a:pPr lvl="1"/>
            <a:r>
              <a:rPr lang="en-US" dirty="0"/>
              <a:t>In terms of complexity, parameters remain proportional to the input features, therefore, complexity remain simple while the number of input feature increases.</a:t>
            </a:r>
          </a:p>
          <a:p>
            <a:pPr lvl="1"/>
            <a:endParaRPr lang="en-US" dirty="0"/>
          </a:p>
          <a:p>
            <a:r>
              <a:rPr lang="en-US" dirty="0"/>
              <a:t>we are trying to model</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22</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27678479"/>
              </p:ext>
            </p:extLst>
          </p:nvPr>
        </p:nvGraphicFramePr>
        <p:xfrm>
          <a:off x="3556000" y="3962400"/>
          <a:ext cx="1192213" cy="381000"/>
        </p:xfrm>
        <a:graphic>
          <a:graphicData uri="http://schemas.openxmlformats.org/presentationml/2006/ole">
            <mc:AlternateContent xmlns:mc="http://schemas.openxmlformats.org/markup-compatibility/2006">
              <mc:Choice xmlns:v="urn:schemas-microsoft-com:vml" Requires="v">
                <p:oleObj spid="_x0000_s67976" name="Equation" r:id="rId4" imgW="622080" imgH="203040" progId="Equation.3">
                  <p:embed/>
                </p:oleObj>
              </mc:Choice>
              <mc:Fallback>
                <p:oleObj name="Equation" r:id="rId4" imgW="622080" imgH="203040" progId="Equation.3">
                  <p:embed/>
                  <p:pic>
                    <p:nvPicPr>
                      <p:cNvPr id="0" name="Object 1"/>
                      <p:cNvPicPr>
                        <a:picLocks noChangeAspect="1" noChangeArrowheads="1"/>
                      </p:cNvPicPr>
                      <p:nvPr/>
                    </p:nvPicPr>
                    <p:blipFill>
                      <a:blip r:embed="rId5"/>
                      <a:srcRect/>
                      <a:stretch>
                        <a:fillRect/>
                      </a:stretch>
                    </p:blipFill>
                    <p:spPr bwMode="auto">
                      <a:xfrm>
                        <a:off x="3556000" y="3962400"/>
                        <a:ext cx="1192213" cy="381000"/>
                      </a:xfrm>
                      <a:prstGeom prst="rect">
                        <a:avLst/>
                      </a:prstGeom>
                      <a:noFill/>
                    </p:spPr>
                  </p:pic>
                </p:oleObj>
              </mc:Fallback>
            </mc:AlternateContent>
          </a:graphicData>
        </a:graphic>
      </p:graphicFrame>
      <p:pic>
        <p:nvPicPr>
          <p:cNvPr id="6758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r="21681"/>
          <a:stretch/>
        </p:blipFill>
        <p:spPr bwMode="auto">
          <a:xfrm>
            <a:off x="1143000" y="4411984"/>
            <a:ext cx="7315200" cy="75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3854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744071"/>
          </a:xfrm>
        </p:spPr>
        <p:txBody>
          <a:bodyPr/>
          <a:lstStyle/>
          <a:p>
            <a:r>
              <a:rPr lang="en-US" sz="3200" dirty="0"/>
              <a:t>… Logistic Regression (Classification)</a:t>
            </a:r>
            <a:endParaRPr lang="en-US" dirty="0"/>
          </a:p>
        </p:txBody>
      </p:sp>
      <p:sp>
        <p:nvSpPr>
          <p:cNvPr id="3" name="Content Placeholder 2"/>
          <p:cNvSpPr>
            <a:spLocks noGrp="1"/>
          </p:cNvSpPr>
          <p:nvPr>
            <p:ph idx="1"/>
          </p:nvPr>
        </p:nvSpPr>
        <p:spPr>
          <a:xfrm>
            <a:off x="152401" y="838200"/>
            <a:ext cx="8798858" cy="5518150"/>
          </a:xfrm>
        </p:spPr>
        <p:txBody>
          <a:bodyPr/>
          <a:lstStyle/>
          <a:p>
            <a:r>
              <a:rPr lang="en-US" dirty="0"/>
              <a:t>From our previous experience, we can express our linear equation as:</a:t>
            </a:r>
          </a:p>
          <a:p>
            <a:endParaRPr lang="en-US" dirty="0"/>
          </a:p>
          <a:p>
            <a:r>
              <a:rPr lang="en-US" dirty="0"/>
              <a:t> </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23</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776294868"/>
              </p:ext>
            </p:extLst>
          </p:nvPr>
        </p:nvGraphicFramePr>
        <p:xfrm>
          <a:off x="2955472" y="1436691"/>
          <a:ext cx="3412671" cy="432148"/>
        </p:xfrm>
        <a:graphic>
          <a:graphicData uri="http://schemas.openxmlformats.org/presentationml/2006/ole">
            <mc:AlternateContent xmlns:mc="http://schemas.openxmlformats.org/markup-compatibility/2006">
              <mc:Choice xmlns:v="urn:schemas-microsoft-com:vml" Requires="v">
                <p:oleObj spid="_x0000_s68994" name="Equation" r:id="rId4" imgW="2031840" imgH="253800" progId="Equation.3">
                  <p:embed/>
                </p:oleObj>
              </mc:Choice>
              <mc:Fallback>
                <p:oleObj name="Equation" r:id="rId4" imgW="2031840" imgH="253800" progId="Equation.3">
                  <p:embed/>
                  <p:pic>
                    <p:nvPicPr>
                      <p:cNvPr id="0" name="Object 1"/>
                      <p:cNvPicPr>
                        <a:picLocks noChangeAspect="1" noChangeArrowheads="1"/>
                      </p:cNvPicPr>
                      <p:nvPr/>
                    </p:nvPicPr>
                    <p:blipFill>
                      <a:blip r:embed="rId5"/>
                      <a:srcRect/>
                      <a:stretch>
                        <a:fillRect/>
                      </a:stretch>
                    </p:blipFill>
                    <p:spPr bwMode="auto">
                      <a:xfrm>
                        <a:off x="2955472" y="1436691"/>
                        <a:ext cx="3412671" cy="432148"/>
                      </a:xfrm>
                      <a:prstGeom prst="rect">
                        <a:avLst/>
                      </a:prstGeom>
                      <a:noFill/>
                    </p:spPr>
                  </p:pic>
                </p:oleObj>
              </mc:Fallback>
            </mc:AlternateContent>
          </a:graphicData>
        </a:graphic>
      </p:graphicFrame>
      <p:pic>
        <p:nvPicPr>
          <p:cNvPr id="68614"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r="27257"/>
          <a:stretch/>
        </p:blipFill>
        <p:spPr bwMode="auto">
          <a:xfrm>
            <a:off x="2209800" y="1869138"/>
            <a:ext cx="5483225" cy="333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818" y="2538480"/>
            <a:ext cx="7798708" cy="6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9261" y="3154880"/>
            <a:ext cx="3952875" cy="283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7"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2375" y="3733800"/>
            <a:ext cx="2371045" cy="2003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126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E06347-BC0D-4F40-B989-B890AD03D868}" type="slidenum">
              <a:rPr lang="en-US" smtClean="0"/>
              <a:pPr/>
              <a:t>24</a:t>
            </a:fld>
            <a:endParaRPr lang="en-US"/>
          </a:p>
        </p:txBody>
      </p:sp>
      <p:sp>
        <p:nvSpPr>
          <p:cNvPr id="5" name="Title 1"/>
          <p:cNvSpPr>
            <a:spLocks noGrp="1"/>
          </p:cNvSpPr>
          <p:nvPr>
            <p:ph type="title"/>
          </p:nvPr>
        </p:nvSpPr>
        <p:spPr>
          <a:xfrm>
            <a:off x="498475" y="94129"/>
            <a:ext cx="8147051" cy="667871"/>
          </a:xfrm>
        </p:spPr>
        <p:txBody>
          <a:bodyPr/>
          <a:lstStyle/>
          <a:p>
            <a:r>
              <a:rPr lang="en-US" sz="3200" dirty="0"/>
              <a:t>… Logistic Regression (Classification)</a:t>
            </a:r>
            <a:endParaRPr lang="en-US" dirty="0"/>
          </a:p>
        </p:txBody>
      </p:sp>
      <p:sp>
        <p:nvSpPr>
          <p:cNvPr id="10"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7"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Rectangle 1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6" name="Rectangle 1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8" name="Rectangle 3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6"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Rectangle 1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2" name="Rectangle 2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6"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p:cNvPicPr>
            <a:picLocks noChangeAspect="1"/>
          </p:cNvPicPr>
          <p:nvPr/>
        </p:nvPicPr>
        <p:blipFill>
          <a:blip r:embed="rId3"/>
          <a:stretch>
            <a:fillRect/>
          </a:stretch>
        </p:blipFill>
        <p:spPr>
          <a:xfrm>
            <a:off x="-3975" y="1143000"/>
            <a:ext cx="8919375" cy="4648199"/>
          </a:xfrm>
          <a:prstGeom prst="rect">
            <a:avLst/>
          </a:prstGeom>
        </p:spPr>
      </p:pic>
    </p:spTree>
    <p:extLst>
      <p:ext uri="{BB962C8B-B14F-4D97-AF65-F5344CB8AC3E}">
        <p14:creationId xmlns:p14="http://schemas.microsoft.com/office/powerpoint/2010/main" val="941789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744071"/>
          </a:xfrm>
        </p:spPr>
        <p:txBody>
          <a:bodyPr/>
          <a:lstStyle/>
          <a:p>
            <a:r>
              <a:rPr lang="en-US" dirty="0"/>
              <a:t>Logistic Regression</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0" y="2400300"/>
            <a:ext cx="5334000" cy="4000500"/>
          </a:xfrm>
        </p:spPr>
      </p:pic>
      <p:sp>
        <p:nvSpPr>
          <p:cNvPr id="4" name="Slide Number Placeholder 3"/>
          <p:cNvSpPr>
            <a:spLocks noGrp="1"/>
          </p:cNvSpPr>
          <p:nvPr>
            <p:ph type="sldNum" sz="quarter" idx="12"/>
          </p:nvPr>
        </p:nvSpPr>
        <p:spPr>
          <a:xfrm>
            <a:off x="6817659" y="6394904"/>
            <a:ext cx="2133600" cy="365125"/>
          </a:xfrm>
        </p:spPr>
        <p:txBody>
          <a:bodyPr/>
          <a:lstStyle/>
          <a:p>
            <a:fld id="{38E06347-BC0D-4F40-B989-B890AD03D868}" type="slidenum">
              <a:rPr lang="en-US" smtClean="0"/>
              <a:pPr/>
              <a:t>25</a:t>
            </a:fld>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270919"/>
            <a:ext cx="5334000" cy="40005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2270919"/>
            <a:ext cx="5334000" cy="40005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5000" y="2270919"/>
            <a:ext cx="5334000" cy="4000500"/>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5000" y="2270919"/>
            <a:ext cx="5334000" cy="4000500"/>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5000" y="2270919"/>
            <a:ext cx="5334000" cy="4000500"/>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5000" y="2270919"/>
            <a:ext cx="5334000" cy="4000500"/>
          </a:xfrm>
          <a:prstGeom prst="rect">
            <a:avLst/>
          </a:prstGeom>
        </p:spPr>
      </p:pic>
      <p:sp>
        <p:nvSpPr>
          <p:cNvPr id="22" name="TextBox 21"/>
          <p:cNvSpPr txBox="1"/>
          <p:nvPr/>
        </p:nvSpPr>
        <p:spPr>
          <a:xfrm>
            <a:off x="152400" y="1066800"/>
            <a:ext cx="8493126" cy="830997"/>
          </a:xfrm>
          <a:prstGeom prst="rect">
            <a:avLst/>
          </a:prstGeom>
          <a:noFill/>
        </p:spPr>
        <p:txBody>
          <a:bodyPr wrap="square" rtlCol="0">
            <a:spAutoFit/>
          </a:bodyPr>
          <a:lstStyle/>
          <a:p>
            <a:r>
              <a:rPr lang="en-US" sz="2400" b="1" dirty="0"/>
              <a:t>Steps (7 steps here) in finding the decision boundary for the cancer data:</a:t>
            </a:r>
          </a:p>
        </p:txBody>
      </p:sp>
    </p:spTree>
    <p:extLst>
      <p:ext uri="{BB962C8B-B14F-4D97-AF65-F5344CB8AC3E}">
        <p14:creationId xmlns:p14="http://schemas.microsoft.com/office/powerpoint/2010/main" val="376146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248" y="94128"/>
            <a:ext cx="8147051" cy="515471"/>
          </a:xfrm>
        </p:spPr>
        <p:txBody>
          <a:bodyPr/>
          <a:lstStyle/>
          <a:p>
            <a:r>
              <a:rPr lang="en-US" sz="3600" dirty="0"/>
              <a:t>Various Boundaries </a:t>
            </a:r>
            <a:r>
              <a:rPr lang="en-US" sz="2800" dirty="0"/>
              <a:t>(for Cancer Data)</a:t>
            </a:r>
            <a:endParaRPr lang="en-US" sz="3600"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26</a:t>
            </a:fld>
            <a:endParaRPr 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84027"/>
            <a:ext cx="3903222" cy="3124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04008" y="2971800"/>
            <a:ext cx="3240768" cy="369332"/>
          </a:xfrm>
          <a:prstGeom prst="rect">
            <a:avLst/>
          </a:prstGeom>
          <a:noFill/>
        </p:spPr>
        <p:txBody>
          <a:bodyPr wrap="square" rtlCol="0">
            <a:spAutoFit/>
          </a:bodyPr>
          <a:lstStyle/>
          <a:p>
            <a:r>
              <a:rPr lang="en-US" dirty="0">
                <a:solidFill>
                  <a:srgbClr val="00B050"/>
                </a:solidFill>
              </a:rPr>
              <a:t>Linear Reg. with Indicator Fn</a:t>
            </a:r>
            <a:r>
              <a:rPr lang="en-US" dirty="0"/>
              <a:t>.</a:t>
            </a: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0978" y="533400"/>
            <a:ext cx="3792978" cy="3021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06" y="3608227"/>
            <a:ext cx="4128610" cy="3304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257800" y="2971800"/>
            <a:ext cx="1032622" cy="369332"/>
          </a:xfrm>
          <a:prstGeom prst="rect">
            <a:avLst/>
          </a:prstGeom>
          <a:noFill/>
        </p:spPr>
        <p:txBody>
          <a:bodyPr wrap="square" rtlCol="0">
            <a:spAutoFit/>
          </a:bodyPr>
          <a:lstStyle/>
          <a:p>
            <a:r>
              <a:rPr lang="en-US" dirty="0">
                <a:solidFill>
                  <a:srgbClr val="00B050"/>
                </a:solidFill>
              </a:rPr>
              <a:t>LDA</a:t>
            </a:r>
            <a:endParaRPr lang="en-US" dirty="0"/>
          </a:p>
        </p:txBody>
      </p:sp>
      <p:sp>
        <p:nvSpPr>
          <p:cNvPr id="10" name="TextBox 9"/>
          <p:cNvSpPr txBox="1"/>
          <p:nvPr/>
        </p:nvSpPr>
        <p:spPr>
          <a:xfrm>
            <a:off x="1587700" y="6171684"/>
            <a:ext cx="1032622" cy="369332"/>
          </a:xfrm>
          <a:prstGeom prst="rect">
            <a:avLst/>
          </a:prstGeom>
          <a:noFill/>
        </p:spPr>
        <p:txBody>
          <a:bodyPr wrap="square" rtlCol="0">
            <a:spAutoFit/>
          </a:bodyPr>
          <a:lstStyle/>
          <a:p>
            <a:r>
              <a:rPr lang="en-US" dirty="0">
                <a:solidFill>
                  <a:srgbClr val="00B050"/>
                </a:solidFill>
              </a:rPr>
              <a:t>QDA</a:t>
            </a:r>
            <a:endParaRPr lang="en-US" dirty="0"/>
          </a:p>
        </p:txBody>
      </p:sp>
      <p:pic>
        <p:nvPicPr>
          <p:cNvPr id="70658" name="Picture 2" descr="Logistic_regression_10"/>
          <p:cNvPicPr>
            <a:picLocks noChangeAspect="1" noChangeArrowheads="1"/>
          </p:cNvPicPr>
          <p:nvPr/>
        </p:nvPicPr>
        <p:blipFill>
          <a:blip r:embed="rId6">
            <a:extLst>
              <a:ext uri="{28A0092B-C50C-407E-A947-70E740481C1C}">
                <a14:useLocalDpi xmlns:a14="http://schemas.microsoft.com/office/drawing/2010/main" val="0"/>
              </a:ext>
            </a:extLst>
          </a:blip>
          <a:srcRect l="8571" t="2856" r="5714" b="2856"/>
          <a:stretch>
            <a:fillRect/>
          </a:stretch>
        </p:blipFill>
        <p:spPr bwMode="auto">
          <a:xfrm>
            <a:off x="4855856" y="3608227"/>
            <a:ext cx="3886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184015" y="6171684"/>
            <a:ext cx="1984228" cy="369332"/>
          </a:xfrm>
          <a:prstGeom prst="rect">
            <a:avLst/>
          </a:prstGeom>
          <a:noFill/>
        </p:spPr>
        <p:txBody>
          <a:bodyPr wrap="square" rtlCol="0">
            <a:spAutoFit/>
          </a:bodyPr>
          <a:lstStyle/>
          <a:p>
            <a:r>
              <a:rPr lang="en-US" dirty="0">
                <a:solidFill>
                  <a:srgbClr val="00B050"/>
                </a:solidFill>
              </a:rPr>
              <a:t>Logistic  Reg. </a:t>
            </a:r>
            <a:endParaRPr lang="en-US" dirty="0"/>
          </a:p>
        </p:txBody>
      </p:sp>
    </p:spTree>
    <p:extLst>
      <p:ext uri="{BB962C8B-B14F-4D97-AF65-F5344CB8AC3E}">
        <p14:creationId xmlns:p14="http://schemas.microsoft.com/office/powerpoint/2010/main" val="2665123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E06347-BC0D-4F40-B989-B890AD03D868}" type="slidenum">
              <a:rPr lang="en-US" smtClean="0"/>
              <a:pPr/>
              <a:t>27</a:t>
            </a:fld>
            <a:endParaRPr lang="en-US"/>
          </a:p>
        </p:txBody>
      </p:sp>
      <p:sp>
        <p:nvSpPr>
          <p:cNvPr id="6" name="Title 1"/>
          <p:cNvSpPr>
            <a:spLocks noGrp="1"/>
          </p:cNvSpPr>
          <p:nvPr>
            <p:ph type="title"/>
          </p:nvPr>
        </p:nvSpPr>
        <p:spPr>
          <a:xfrm>
            <a:off x="498475" y="94129"/>
            <a:ext cx="8147051" cy="820271"/>
          </a:xfrm>
        </p:spPr>
        <p:txBody>
          <a:bodyPr/>
          <a:lstStyle/>
          <a:p>
            <a:r>
              <a:rPr lang="en-US" sz="3600" dirty="0"/>
              <a:t>Various Boundaries </a:t>
            </a:r>
            <a:r>
              <a:rPr lang="en-US" sz="2800" dirty="0"/>
              <a:t>(for Cancer Data)</a:t>
            </a:r>
            <a:endParaRPr lang="en-US" sz="3600" dirty="0"/>
          </a:p>
        </p:txBody>
      </p:sp>
      <p:sp>
        <p:nvSpPr>
          <p:cNvPr id="8" name="TextBox 7"/>
          <p:cNvSpPr txBox="1"/>
          <p:nvPr/>
        </p:nvSpPr>
        <p:spPr>
          <a:xfrm>
            <a:off x="1524000" y="6096000"/>
            <a:ext cx="5943600" cy="369332"/>
          </a:xfrm>
          <a:prstGeom prst="rect">
            <a:avLst/>
          </a:prstGeom>
          <a:noFill/>
        </p:spPr>
        <p:txBody>
          <a:bodyPr wrap="square" rtlCol="0">
            <a:spAutoFit/>
          </a:bodyPr>
          <a:lstStyle/>
          <a:p>
            <a:r>
              <a:rPr lang="en-US" dirty="0"/>
              <a:t>Comparing LDA, QDA and LR by superimposing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1666" t="5893" r="7500" b="7589"/>
          <a:stretch/>
        </p:blipFill>
        <p:spPr>
          <a:xfrm>
            <a:off x="202536" y="1157165"/>
            <a:ext cx="8906295" cy="4682692"/>
          </a:xfrm>
          <a:prstGeom prst="rect">
            <a:avLst/>
          </a:prstGeom>
        </p:spPr>
      </p:pic>
      <p:sp>
        <p:nvSpPr>
          <p:cNvPr id="7" name="TextBox 6">
            <a:extLst>
              <a:ext uri="{FF2B5EF4-FFF2-40B4-BE49-F238E27FC236}">
                <a16:creationId xmlns:a16="http://schemas.microsoft.com/office/drawing/2014/main" id="{14B9AEAD-F693-4149-936F-BDF54B07CC81}"/>
              </a:ext>
            </a:extLst>
          </p:cNvPr>
          <p:cNvSpPr txBox="1"/>
          <p:nvPr/>
        </p:nvSpPr>
        <p:spPr>
          <a:xfrm>
            <a:off x="3718560" y="6453713"/>
            <a:ext cx="2286000" cy="369332"/>
          </a:xfrm>
          <a:prstGeom prst="rect">
            <a:avLst/>
          </a:prstGeom>
          <a:noFill/>
        </p:spPr>
        <p:txBody>
          <a:bodyPr wrap="square" rtlCol="0">
            <a:spAutoFit/>
          </a:bodyPr>
          <a:lstStyle/>
          <a:p>
            <a:r>
              <a:rPr lang="en-US" dirty="0"/>
              <a:t>-------- x ----------</a:t>
            </a:r>
          </a:p>
        </p:txBody>
      </p:sp>
    </p:spTree>
    <p:extLst>
      <p:ext uri="{BB962C8B-B14F-4D97-AF65-F5344CB8AC3E}">
        <p14:creationId xmlns:p14="http://schemas.microsoft.com/office/powerpoint/2010/main" val="116129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667871"/>
          </a:xfrm>
        </p:spPr>
        <p:txBody>
          <a:bodyPr/>
          <a:lstStyle/>
          <a:p>
            <a:r>
              <a:rPr lang="en-US" sz="2800" dirty="0"/>
              <a:t>Idea(s) to Obtain Linear Decision Boundaries</a:t>
            </a:r>
            <a:endParaRPr lang="en-US" sz="4400" dirty="0"/>
          </a:p>
        </p:txBody>
      </p:sp>
      <p:sp>
        <p:nvSpPr>
          <p:cNvPr id="3" name="Content Placeholder 2"/>
          <p:cNvSpPr>
            <a:spLocks noGrp="1"/>
          </p:cNvSpPr>
          <p:nvPr>
            <p:ph idx="1"/>
          </p:nvPr>
        </p:nvSpPr>
        <p:spPr>
          <a:xfrm>
            <a:off x="228600" y="1066800"/>
            <a:ext cx="8722659" cy="5289550"/>
          </a:xfrm>
        </p:spPr>
        <p:txBody>
          <a:bodyPr/>
          <a:lstStyle/>
          <a:p>
            <a:pPr marL="457200" lvl="1">
              <a:spcBef>
                <a:spcPts val="2000"/>
              </a:spcBef>
              <a:buClr>
                <a:schemeClr val="tx1">
                  <a:lumMod val="75000"/>
                  <a:lumOff val="25000"/>
                </a:schemeClr>
              </a:buClr>
            </a:pPr>
            <a:r>
              <a:rPr lang="en-US" dirty="0"/>
              <a:t>First to fit linear regression models to the class </a:t>
            </a:r>
            <a:r>
              <a:rPr lang="en-US" i="1" dirty="0"/>
              <a:t>indicator variables</a:t>
            </a:r>
            <a:r>
              <a:rPr lang="en-US" dirty="0"/>
              <a:t>, and then to classify to the largest fit.</a:t>
            </a:r>
          </a:p>
          <a:p>
            <a:r>
              <a:rPr lang="en-US" dirty="0"/>
              <a:t>Let, there are </a:t>
            </a:r>
            <a:r>
              <a:rPr lang="en-US" i="1" dirty="0"/>
              <a:t>K</a:t>
            </a:r>
            <a:r>
              <a:rPr lang="en-US" dirty="0"/>
              <a:t> classes, labeled: 1, 2, …, </a:t>
            </a:r>
            <a:r>
              <a:rPr lang="en-US" i="1" dirty="0"/>
              <a:t>k</a:t>
            </a:r>
            <a:r>
              <a:rPr lang="en-US" dirty="0"/>
              <a:t>.  The fitted linear model for the </a:t>
            </a:r>
            <a:r>
              <a:rPr lang="en-US" i="1" dirty="0" err="1"/>
              <a:t>k</a:t>
            </a:r>
            <a:r>
              <a:rPr lang="en-US" baseline="30000" dirty="0" err="1"/>
              <a:t>th</a:t>
            </a:r>
            <a:r>
              <a:rPr lang="en-US" dirty="0"/>
              <a:t> indicator response variable can be:</a:t>
            </a:r>
          </a:p>
          <a:p>
            <a:r>
              <a:rPr lang="en-US" dirty="0"/>
              <a:t> </a:t>
            </a:r>
          </a:p>
          <a:p>
            <a:r>
              <a:rPr lang="en-US" dirty="0"/>
              <a:t>The decision boundary between class k and ℓ is that set of points for which </a:t>
            </a:r>
          </a:p>
          <a:p>
            <a:pPr lvl="4"/>
            <a:endParaRPr lang="en-US" dirty="0"/>
          </a:p>
          <a:p>
            <a:pPr marL="3657600" lvl="8" indent="0">
              <a:buNone/>
            </a:pPr>
            <a:r>
              <a:rPr lang="en-US" dirty="0"/>
              <a:t>                 , an affine set or </a:t>
            </a:r>
            <a:r>
              <a:rPr lang="en-US" dirty="0" err="1"/>
              <a:t>hyperplane</a:t>
            </a:r>
            <a:r>
              <a:rPr lang="en-US" dirty="0"/>
              <a:t>, </a:t>
            </a:r>
          </a:p>
          <a:p>
            <a:pPr marL="1143000" lvl="2" indent="0">
              <a:buNone/>
            </a:pPr>
            <a:r>
              <a:rPr lang="en-US" dirty="0"/>
              <a:t>     models </a:t>
            </a:r>
            <a:r>
              <a:rPr lang="en-US" i="1" dirty="0">
                <a:solidFill>
                  <a:srgbClr val="3014D6"/>
                </a:solidFill>
              </a:rPr>
              <a:t>discriminant</a:t>
            </a:r>
            <a:r>
              <a:rPr lang="en-US" dirty="0">
                <a:solidFill>
                  <a:srgbClr val="3014D6"/>
                </a:solidFill>
              </a:rPr>
              <a:t> </a:t>
            </a:r>
            <a:r>
              <a:rPr lang="en-US" i="1" dirty="0">
                <a:solidFill>
                  <a:srgbClr val="3014D6"/>
                </a:solidFill>
              </a:rPr>
              <a:t>functions</a:t>
            </a:r>
            <a:r>
              <a:rPr lang="en-US" dirty="0"/>
              <a:t>             for each class </a:t>
            </a:r>
            <a:r>
              <a:rPr lang="en-US" i="1" dirty="0"/>
              <a:t>k</a:t>
            </a:r>
            <a:r>
              <a:rPr lang="en-US" dirty="0"/>
              <a:t>.</a:t>
            </a:r>
          </a:p>
          <a:p>
            <a:pPr lvl="6"/>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3</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992215041"/>
              </p:ext>
            </p:extLst>
          </p:nvPr>
        </p:nvGraphicFramePr>
        <p:xfrm>
          <a:off x="3777343" y="2797629"/>
          <a:ext cx="2133600" cy="464574"/>
        </p:xfrm>
        <a:graphic>
          <a:graphicData uri="http://schemas.openxmlformats.org/presentationml/2006/ole">
            <mc:AlternateContent xmlns:mc="http://schemas.openxmlformats.org/markup-compatibility/2006">
              <mc:Choice xmlns:v="urn:schemas-microsoft-com:vml" Requires="v">
                <p:oleObj spid="_x0000_s75666" name="Equation" r:id="rId4" imgW="1180588" imgH="253890" progId="Equation.3">
                  <p:embed/>
                </p:oleObj>
              </mc:Choice>
              <mc:Fallback>
                <p:oleObj name="Equation" r:id="rId4" imgW="1180588" imgH="25389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343" y="2797629"/>
                        <a:ext cx="2133600" cy="464574"/>
                      </a:xfrm>
                      <a:prstGeom prst="rect">
                        <a:avLst/>
                      </a:prstGeom>
                      <a:noFill/>
                    </p:spPr>
                  </p:pic>
                </p:oleObj>
              </mc:Fallback>
            </mc:AlternateContent>
          </a:graphicData>
        </a:graphic>
      </p:graphicFrame>
      <p:sp>
        <p:nvSpPr>
          <p:cNvPr id="7"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45488035"/>
              </p:ext>
            </p:extLst>
          </p:nvPr>
        </p:nvGraphicFramePr>
        <p:xfrm>
          <a:off x="4038600" y="3962400"/>
          <a:ext cx="1872344" cy="549493"/>
        </p:xfrm>
        <a:graphic>
          <a:graphicData uri="http://schemas.openxmlformats.org/presentationml/2006/ole">
            <mc:AlternateContent xmlns:mc="http://schemas.openxmlformats.org/markup-compatibility/2006">
              <mc:Choice xmlns:v="urn:schemas-microsoft-com:vml" Requires="v">
                <p:oleObj spid="_x0000_s75667" name="Equation" r:id="rId6" imgW="875920" imgH="253890" progId="Equation.3">
                  <p:embed/>
                </p:oleObj>
              </mc:Choice>
              <mc:Fallback>
                <p:oleObj name="Equation" r:id="rId6" imgW="875920" imgH="25389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3962400"/>
                        <a:ext cx="1872344" cy="549493"/>
                      </a:xfrm>
                      <a:prstGeom prst="rect">
                        <a:avLst/>
                      </a:prstGeom>
                      <a:noFill/>
                    </p:spPr>
                  </p:pic>
                </p:oleObj>
              </mc:Fallback>
            </mc:AlternateContent>
          </a:graphicData>
        </a:graphic>
      </p:graphicFrame>
      <p:sp>
        <p:nvSpPr>
          <p:cNvPr id="9"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 name="Object 9"/>
          <p:cNvGraphicFramePr>
            <a:graphicFrameLocks noChangeAspect="1"/>
          </p:cNvGraphicFramePr>
          <p:nvPr>
            <p:extLst>
              <p:ext uri="{D42A27DB-BD31-4B8C-83A1-F6EECF244321}">
                <p14:modId xmlns:p14="http://schemas.microsoft.com/office/powerpoint/2010/main" val="1972891003"/>
              </p:ext>
            </p:extLst>
          </p:nvPr>
        </p:nvGraphicFramePr>
        <p:xfrm>
          <a:off x="1671638" y="4538663"/>
          <a:ext cx="3346450" cy="419100"/>
        </p:xfrm>
        <a:graphic>
          <a:graphicData uri="http://schemas.openxmlformats.org/presentationml/2006/ole">
            <mc:AlternateContent xmlns:mc="http://schemas.openxmlformats.org/markup-compatibility/2006">
              <mc:Choice xmlns:v="urn:schemas-microsoft-com:vml" Requires="v">
                <p:oleObj spid="_x0000_s75668" name="Equation" r:id="rId8" imgW="2057400" imgH="253800" progId="Equation.3">
                  <p:embed/>
                </p:oleObj>
              </mc:Choice>
              <mc:Fallback>
                <p:oleObj name="Equation" r:id="rId8" imgW="2057400" imgH="253800" progId="Equation.3">
                  <p:embed/>
                  <p:pic>
                    <p:nvPicPr>
                      <p:cNvPr id="0" name="Object 12"/>
                      <p:cNvPicPr>
                        <a:picLocks noChangeAspect="1" noChangeArrowheads="1"/>
                      </p:cNvPicPr>
                      <p:nvPr/>
                    </p:nvPicPr>
                    <p:blipFill>
                      <a:blip r:embed="rId9"/>
                      <a:srcRect/>
                      <a:stretch>
                        <a:fillRect/>
                      </a:stretch>
                    </p:blipFill>
                    <p:spPr bwMode="auto">
                      <a:xfrm>
                        <a:off x="1671638" y="4538663"/>
                        <a:ext cx="3346450" cy="419100"/>
                      </a:xfrm>
                      <a:prstGeom prst="rect">
                        <a:avLst/>
                      </a:prstGeom>
                      <a:noFill/>
                    </p:spPr>
                  </p:pic>
                </p:oleObj>
              </mc:Fallback>
            </mc:AlternateContent>
          </a:graphicData>
        </a:graphic>
      </p:graphicFrame>
      <p:sp>
        <p:nvSpPr>
          <p:cNvPr id="11" name="Right Arrow 10"/>
          <p:cNvSpPr/>
          <p:nvPr/>
        </p:nvSpPr>
        <p:spPr>
          <a:xfrm>
            <a:off x="914400" y="4538531"/>
            <a:ext cx="517856" cy="335751"/>
          </a:xfrm>
          <a:prstGeom prst="rightArrow">
            <a:avLst>
              <a:gd name="adj1" fmla="val 50000"/>
              <a:gd name="adj2" fmla="val 4648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3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p:cNvGraphicFramePr>
            <a:graphicFrameLocks noChangeAspect="1"/>
          </p:cNvGraphicFramePr>
          <p:nvPr>
            <p:extLst>
              <p:ext uri="{D42A27DB-BD31-4B8C-83A1-F6EECF244321}">
                <p14:modId xmlns:p14="http://schemas.microsoft.com/office/powerpoint/2010/main" val="3071588364"/>
              </p:ext>
            </p:extLst>
          </p:nvPr>
        </p:nvGraphicFramePr>
        <p:xfrm>
          <a:off x="4810757" y="4874282"/>
          <a:ext cx="762000" cy="457200"/>
        </p:xfrm>
        <a:graphic>
          <a:graphicData uri="http://schemas.openxmlformats.org/presentationml/2006/ole">
            <mc:AlternateContent xmlns:mc="http://schemas.openxmlformats.org/markup-compatibility/2006">
              <mc:Choice xmlns:v="urn:schemas-microsoft-com:vml" Requires="v">
                <p:oleObj spid="_x0000_s75669" name="Equation" r:id="rId10" imgW="381000" imgH="228600" progId="Equation.3">
                  <p:embed/>
                </p:oleObj>
              </mc:Choice>
              <mc:Fallback>
                <p:oleObj name="Equation" r:id="rId10" imgW="381000" imgH="228600" progId="Equation.3">
                  <p:embed/>
                  <p:pic>
                    <p:nvPicPr>
                      <p:cNvPr id="0"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0757" y="4874282"/>
                        <a:ext cx="762000" cy="457200"/>
                      </a:xfrm>
                      <a:prstGeom prst="rect">
                        <a:avLst/>
                      </a:prstGeom>
                      <a:noFill/>
                    </p:spPr>
                  </p:pic>
                </p:oleObj>
              </mc:Fallback>
            </mc:AlternateContent>
          </a:graphicData>
        </a:graphic>
      </p:graphicFrame>
    </p:spTree>
    <p:extLst>
      <p:ext uri="{BB962C8B-B14F-4D97-AF65-F5344CB8AC3E}">
        <p14:creationId xmlns:p14="http://schemas.microsoft.com/office/powerpoint/2010/main" val="4257960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94129"/>
            <a:ext cx="7848601" cy="591671"/>
          </a:xfrm>
        </p:spPr>
        <p:txBody>
          <a:bodyPr/>
          <a:lstStyle/>
          <a:p>
            <a:r>
              <a:rPr lang="en-US" sz="2400" dirty="0"/>
              <a:t>Idea(s) to Obtain (Linear) Decision Boundaries …</a:t>
            </a:r>
          </a:p>
        </p:txBody>
      </p:sp>
      <p:sp>
        <p:nvSpPr>
          <p:cNvPr id="3" name="Content Placeholder 2"/>
          <p:cNvSpPr>
            <a:spLocks noGrp="1"/>
          </p:cNvSpPr>
          <p:nvPr>
            <p:ph idx="1"/>
          </p:nvPr>
        </p:nvSpPr>
        <p:spPr>
          <a:xfrm>
            <a:off x="228601" y="838200"/>
            <a:ext cx="8722658" cy="5287963"/>
          </a:xfrm>
        </p:spPr>
        <p:txBody>
          <a:bodyPr/>
          <a:lstStyle/>
          <a:p>
            <a:r>
              <a:rPr lang="en-US" dirty="0"/>
              <a:t>We have seen posterior probabilities </a:t>
            </a:r>
            <a:r>
              <a:rPr lang="en-US" dirty="0" err="1"/>
              <a:t>Pr</a:t>
            </a:r>
            <a:r>
              <a:rPr lang="en-US" dirty="0"/>
              <a:t>(</a:t>
            </a:r>
            <a:r>
              <a:rPr lang="en-US" i="1" dirty="0"/>
              <a:t>G</a:t>
            </a:r>
            <a:r>
              <a:rPr lang="en-US" dirty="0"/>
              <a:t> = </a:t>
            </a:r>
            <a:r>
              <a:rPr lang="en-US" i="1" dirty="0"/>
              <a:t>k </a:t>
            </a:r>
            <a:r>
              <a:rPr lang="en-US" dirty="0"/>
              <a:t>| </a:t>
            </a:r>
            <a:r>
              <a:rPr lang="en-US" i="1" dirty="0"/>
              <a:t>X</a:t>
            </a:r>
            <a:r>
              <a:rPr lang="en-US" dirty="0"/>
              <a:t> = </a:t>
            </a:r>
            <a:r>
              <a:rPr lang="en-US" i="1" dirty="0"/>
              <a:t>x</a:t>
            </a:r>
            <a:r>
              <a:rPr lang="en-US" dirty="0"/>
              <a:t>) as a discriminating function – if it is linear in </a:t>
            </a:r>
            <a:r>
              <a:rPr lang="en-US" i="1" dirty="0"/>
              <a:t>x</a:t>
            </a:r>
            <a:r>
              <a:rPr lang="en-US" dirty="0"/>
              <a:t>, then the decision boundary will be linear as well.</a:t>
            </a:r>
          </a:p>
          <a:p>
            <a:r>
              <a:rPr lang="en-US" dirty="0"/>
              <a:t>if there are two classes, a popular model for the posterior probabilities is:</a:t>
            </a:r>
          </a:p>
          <a:p>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4</a:t>
            </a:fld>
            <a:endParaRPr lang="en-US"/>
          </a:p>
        </p:txBody>
      </p:sp>
      <p:pic>
        <p:nvPicPr>
          <p:cNvPr id="5017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432957" y="3320143"/>
            <a:ext cx="5026289"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1611" r="27467"/>
          <a:stretch/>
        </p:blipFill>
        <p:spPr bwMode="auto">
          <a:xfrm>
            <a:off x="2185788" y="4367671"/>
            <a:ext cx="4631871" cy="71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358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87" y="1"/>
            <a:ext cx="8646459" cy="609600"/>
          </a:xfrm>
        </p:spPr>
        <p:txBody>
          <a:bodyPr/>
          <a:lstStyle/>
          <a:p>
            <a:r>
              <a:rPr lang="en-US" sz="2800" dirty="0"/>
              <a:t>Idea(s) to Obtain Linear Decision Boundaries …</a:t>
            </a:r>
          </a:p>
        </p:txBody>
      </p:sp>
      <p:sp>
        <p:nvSpPr>
          <p:cNvPr id="3" name="Content Placeholder 2"/>
          <p:cNvSpPr>
            <a:spLocks noGrp="1"/>
          </p:cNvSpPr>
          <p:nvPr>
            <p:ph idx="1"/>
          </p:nvPr>
        </p:nvSpPr>
        <p:spPr>
          <a:xfrm>
            <a:off x="185058" y="609601"/>
            <a:ext cx="8798858" cy="914400"/>
          </a:xfrm>
        </p:spPr>
        <p:txBody>
          <a:bodyPr/>
          <a:lstStyle/>
          <a:p>
            <a:r>
              <a:rPr lang="en-US" dirty="0"/>
              <a:t>For our cancer example, we can also try drawing a decision boundary by a simple approach: </a:t>
            </a:r>
            <a:r>
              <a:rPr lang="en-US" dirty="0" err="1"/>
              <a:t>Pr</a:t>
            </a:r>
            <a:r>
              <a:rPr lang="en-US" dirty="0"/>
              <a:t>(B |X=x) = </a:t>
            </a:r>
            <a:r>
              <a:rPr lang="en-US" dirty="0" err="1"/>
              <a:t>Pr</a:t>
            </a:r>
            <a:r>
              <a:rPr lang="en-US" dirty="0"/>
              <a:t>(M|X=x)</a:t>
            </a:r>
          </a:p>
          <a:p>
            <a:pPr marL="0" indent="0">
              <a:buNone/>
            </a:pPr>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5</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125187" y="1396940"/>
            <a:ext cx="3075213" cy="2462213"/>
          </a:xfrm>
          <a:prstGeom prst="rect">
            <a:avLst/>
          </a:prstGeom>
          <a:solidFill>
            <a:schemeClr val="accent1"/>
          </a:solidFill>
          <a:ln w="0">
            <a:solidFill>
              <a:schemeClr val="tx1"/>
            </a:solidFill>
          </a:ln>
        </p:spPr>
        <p:txBody>
          <a:bodyPr wrap="square">
            <a:spAutoFit/>
          </a:bodyPr>
          <a:lstStyle/>
          <a:p>
            <a:r>
              <a:rPr lang="en-US" dirty="0"/>
              <a:t>load B.txt;</a:t>
            </a:r>
          </a:p>
          <a:p>
            <a:r>
              <a:rPr lang="en-US" dirty="0"/>
              <a:t>plot(B(:,1), B(:,2), 'o');</a:t>
            </a:r>
          </a:p>
          <a:p>
            <a:r>
              <a:rPr lang="en-US" dirty="0"/>
              <a:t>hold on;</a:t>
            </a:r>
          </a:p>
          <a:p>
            <a:r>
              <a:rPr lang="en-US" dirty="0"/>
              <a:t>load M.txt</a:t>
            </a:r>
          </a:p>
          <a:p>
            <a:r>
              <a:rPr lang="en-US" dirty="0"/>
              <a:t>plot(M(:,1), M(:,2), '</a:t>
            </a:r>
            <a:r>
              <a:rPr lang="en-US" dirty="0" err="1"/>
              <a:t>rx</a:t>
            </a:r>
            <a:r>
              <a:rPr lang="en-US" dirty="0"/>
              <a:t>');</a:t>
            </a:r>
          </a:p>
          <a:p>
            <a:r>
              <a:rPr lang="en-US" dirty="0"/>
              <a:t>Mu0 = [1.1052 1.1286];</a:t>
            </a:r>
          </a:p>
          <a:p>
            <a:r>
              <a:rPr lang="en-US" dirty="0"/>
              <a:t>Mu1 = [2.0552 2.4578];</a:t>
            </a:r>
          </a:p>
          <a:p>
            <a:r>
              <a:rPr lang="da-DK" sz="1400" dirty="0"/>
              <a:t>Sigma= [1.09229995 0.03073048; </a:t>
            </a:r>
          </a:p>
          <a:p>
            <a:r>
              <a:rPr lang="da-DK" sz="1400" dirty="0"/>
              <a:t>                0.03073048 1.29917801];</a:t>
            </a:r>
            <a:endParaRPr lang="en-US" sz="1400" dirty="0"/>
          </a:p>
        </p:txBody>
      </p:sp>
      <p:sp>
        <p:nvSpPr>
          <p:cNvPr id="8" name="Rectangle 7"/>
          <p:cNvSpPr/>
          <p:nvPr/>
        </p:nvSpPr>
        <p:spPr>
          <a:xfrm>
            <a:off x="103414" y="3995678"/>
            <a:ext cx="4239986" cy="2862322"/>
          </a:xfrm>
          <a:prstGeom prst="rect">
            <a:avLst/>
          </a:prstGeom>
          <a:solidFill>
            <a:schemeClr val="accent1"/>
          </a:solidFill>
          <a:ln>
            <a:solidFill>
              <a:schemeClr val="tx1"/>
            </a:solidFill>
          </a:ln>
        </p:spPr>
        <p:txBody>
          <a:bodyPr wrap="square">
            <a:spAutoFit/>
          </a:bodyPr>
          <a:lstStyle/>
          <a:p>
            <a:r>
              <a:rPr lang="en-US" dirty="0"/>
              <a:t>for </a:t>
            </a:r>
            <a:r>
              <a:rPr lang="en-US" dirty="0" err="1"/>
              <a:t>i</a:t>
            </a:r>
            <a:r>
              <a:rPr lang="en-US" dirty="0"/>
              <a:t>=-4:0.05:6,  </a:t>
            </a:r>
          </a:p>
          <a:p>
            <a:r>
              <a:rPr lang="en-US" dirty="0"/>
              <a:t>  for j=-4:0.05:6,</a:t>
            </a:r>
          </a:p>
          <a:p>
            <a:r>
              <a:rPr lang="en-US" dirty="0"/>
              <a:t>   X= [ </a:t>
            </a:r>
            <a:r>
              <a:rPr lang="en-US" dirty="0" err="1"/>
              <a:t>i</a:t>
            </a:r>
            <a:r>
              <a:rPr lang="en-US" dirty="0"/>
              <a:t> j];</a:t>
            </a:r>
          </a:p>
          <a:p>
            <a:r>
              <a:rPr lang="en-US" dirty="0"/>
              <a:t>    Px0 = </a:t>
            </a:r>
            <a:r>
              <a:rPr lang="en-US" dirty="0" err="1"/>
              <a:t>mvnpdf</a:t>
            </a:r>
            <a:r>
              <a:rPr lang="en-US" dirty="0"/>
              <a:t>(X,Mu0,Sigma);</a:t>
            </a:r>
          </a:p>
          <a:p>
            <a:r>
              <a:rPr lang="en-US" dirty="0"/>
              <a:t>    Px1 = </a:t>
            </a:r>
            <a:r>
              <a:rPr lang="en-US" dirty="0" err="1"/>
              <a:t>mvnpdf</a:t>
            </a:r>
            <a:r>
              <a:rPr lang="en-US" dirty="0"/>
              <a:t>(X,Mu1,Sigma);</a:t>
            </a:r>
          </a:p>
          <a:p>
            <a:r>
              <a:rPr lang="en-US" dirty="0"/>
              <a:t>     if abs(Px0 - Px1) &lt;0.001 &amp; Px0 &gt; 0.01</a:t>
            </a:r>
          </a:p>
          <a:p>
            <a:r>
              <a:rPr lang="en-US" dirty="0"/>
              <a:t>         plot(</a:t>
            </a:r>
            <a:r>
              <a:rPr lang="en-US" dirty="0" err="1"/>
              <a:t>i,j</a:t>
            </a:r>
            <a:r>
              <a:rPr lang="en-US" dirty="0"/>
              <a:t>, '.g');</a:t>
            </a:r>
          </a:p>
          <a:p>
            <a:r>
              <a:rPr lang="en-US" dirty="0"/>
              <a:t>      end</a:t>
            </a:r>
          </a:p>
          <a:p>
            <a:r>
              <a:rPr lang="en-US" dirty="0"/>
              <a:t>   end</a:t>
            </a:r>
          </a:p>
          <a:p>
            <a:r>
              <a:rPr lang="en-US" dirty="0"/>
              <a:t>end</a:t>
            </a:r>
          </a:p>
        </p:txBody>
      </p:sp>
      <p:pic>
        <p:nvPicPr>
          <p:cNvPr id="542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386"/>
          <a:stretch/>
        </p:blipFill>
        <p:spPr bwMode="auto">
          <a:xfrm>
            <a:off x="4150659" y="1524001"/>
            <a:ext cx="4993341"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77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4129"/>
            <a:ext cx="8646459" cy="744071"/>
          </a:xfrm>
        </p:spPr>
        <p:txBody>
          <a:bodyPr/>
          <a:lstStyle/>
          <a:p>
            <a:r>
              <a:rPr lang="en-US" sz="2800" dirty="0"/>
              <a:t>Idea(s) to Obtain Linear Decision Boundaries …</a:t>
            </a:r>
          </a:p>
        </p:txBody>
      </p:sp>
      <p:sp>
        <p:nvSpPr>
          <p:cNvPr id="3" name="Content Placeholder 2"/>
          <p:cNvSpPr>
            <a:spLocks noGrp="1"/>
          </p:cNvSpPr>
          <p:nvPr>
            <p:ph idx="1"/>
          </p:nvPr>
        </p:nvSpPr>
        <p:spPr>
          <a:xfrm>
            <a:off x="152401" y="1066800"/>
            <a:ext cx="8798858" cy="5289550"/>
          </a:xfrm>
        </p:spPr>
        <p:txBody>
          <a:bodyPr/>
          <a:lstStyle/>
          <a:p>
            <a:r>
              <a:rPr lang="en-US" dirty="0"/>
              <a:t>If we take the </a:t>
            </a:r>
            <a:r>
              <a:rPr lang="en-US" b="1" i="1" dirty="0"/>
              <a:t>log-odds</a:t>
            </a:r>
            <a:r>
              <a:rPr lang="en-US" dirty="0"/>
              <a:t> or </a:t>
            </a:r>
            <a:r>
              <a:rPr lang="en-US" b="1" i="1" dirty="0" err="1"/>
              <a:t>logit</a:t>
            </a:r>
            <a:r>
              <a:rPr lang="en-US" dirty="0"/>
              <a:t> of them, we get:</a:t>
            </a:r>
          </a:p>
          <a:p>
            <a:endParaRPr lang="en-US" dirty="0"/>
          </a:p>
          <a:p>
            <a:endParaRPr lang="en-US" dirty="0"/>
          </a:p>
          <a:p>
            <a:r>
              <a:rPr lang="en-US" dirty="0"/>
              <a:t>The decision boundary is the set of points for which the log-odds are zero, and this is a </a:t>
            </a:r>
            <a:r>
              <a:rPr lang="en-US" dirty="0" err="1"/>
              <a:t>hyperplane</a:t>
            </a:r>
            <a:r>
              <a:rPr lang="en-US" dirty="0"/>
              <a:t> defined by { </a:t>
            </a:r>
            <a:r>
              <a:rPr lang="en-US" i="1" dirty="0"/>
              <a:t>x </a:t>
            </a:r>
            <a:r>
              <a:rPr lang="en-US" dirty="0"/>
              <a:t>| β</a:t>
            </a:r>
            <a:r>
              <a:rPr lang="en-US" baseline="-25000" dirty="0"/>
              <a:t>0</a:t>
            </a:r>
            <a:r>
              <a:rPr lang="en-US" dirty="0"/>
              <a:t> + β</a:t>
            </a:r>
            <a:r>
              <a:rPr lang="en-US" baseline="30000" dirty="0"/>
              <a:t>T</a:t>
            </a:r>
            <a:r>
              <a:rPr lang="en-US" dirty="0"/>
              <a:t> </a:t>
            </a:r>
            <a:r>
              <a:rPr lang="en-US" i="1" dirty="0"/>
              <a:t>x</a:t>
            </a:r>
            <a:r>
              <a:rPr lang="en-US" dirty="0"/>
              <a:t> = 0}. </a:t>
            </a:r>
          </a:p>
          <a:p>
            <a:endParaRPr lang="en-US" dirty="0"/>
          </a:p>
          <a:p>
            <a:r>
              <a:rPr lang="en-US" dirty="0"/>
              <a:t>We have two very popular but different methods that result in linear </a:t>
            </a:r>
            <a:r>
              <a:rPr lang="en-US" i="1" dirty="0"/>
              <a:t>log-odds</a:t>
            </a:r>
            <a:r>
              <a:rPr lang="en-US" dirty="0"/>
              <a:t> or </a:t>
            </a:r>
            <a:r>
              <a:rPr lang="en-US" i="1" dirty="0"/>
              <a:t>logits</a:t>
            </a:r>
            <a:r>
              <a:rPr lang="en-US" dirty="0"/>
              <a:t>: </a:t>
            </a:r>
          </a:p>
          <a:p>
            <a:pPr lvl="2"/>
            <a:endParaRPr lang="en-US" sz="900" dirty="0"/>
          </a:p>
          <a:p>
            <a:pPr lvl="2"/>
            <a:r>
              <a:rPr lang="en-US" dirty="0"/>
              <a:t>linear discriminant analysis (LDA) and </a:t>
            </a:r>
          </a:p>
          <a:p>
            <a:pPr lvl="2"/>
            <a:r>
              <a:rPr lang="en-US" dirty="0"/>
              <a:t>linear logistic regression.</a:t>
            </a:r>
          </a:p>
        </p:txBody>
      </p:sp>
      <p:sp>
        <p:nvSpPr>
          <p:cNvPr id="4" name="Slide Number Placeholder 3"/>
          <p:cNvSpPr>
            <a:spLocks noGrp="1"/>
          </p:cNvSpPr>
          <p:nvPr>
            <p:ph type="sldNum" sz="quarter" idx="12"/>
          </p:nvPr>
        </p:nvSpPr>
        <p:spPr/>
        <p:txBody>
          <a:bodyPr/>
          <a:lstStyle/>
          <a:p>
            <a:fld id="{38E06347-BC0D-4F40-B989-B890AD03D868}" type="slidenum">
              <a:rPr lang="en-US" smtClean="0"/>
              <a:pPr/>
              <a:t>6</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357452542"/>
              </p:ext>
            </p:extLst>
          </p:nvPr>
        </p:nvGraphicFramePr>
        <p:xfrm>
          <a:off x="3124200" y="2030186"/>
          <a:ext cx="3413414" cy="685800"/>
        </p:xfrm>
        <a:graphic>
          <a:graphicData uri="http://schemas.openxmlformats.org/presentationml/2006/ole">
            <mc:AlternateContent xmlns:mc="http://schemas.openxmlformats.org/markup-compatibility/2006">
              <mc:Choice xmlns:v="urn:schemas-microsoft-com:vml" Requires="v">
                <p:oleObj spid="_x0000_s51911" name="Equation" r:id="rId4" imgW="2082800" imgH="419100" progId="Equation.3">
                  <p:embed/>
                </p:oleObj>
              </mc:Choice>
              <mc:Fallback>
                <p:oleObj name="Equation" r:id="rId4" imgW="2082800" imgH="4191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030186"/>
                        <a:ext cx="3413414" cy="685800"/>
                      </a:xfrm>
                      <a:prstGeom prst="rect">
                        <a:avLst/>
                      </a:prstGeom>
                      <a:noFill/>
                    </p:spPr>
                  </p:pic>
                </p:oleObj>
              </mc:Fallback>
            </mc:AlternateContent>
          </a:graphicData>
        </a:graphic>
      </p:graphicFrame>
    </p:spTree>
    <p:extLst>
      <p:ext uri="{BB962C8B-B14F-4D97-AF65-F5344CB8AC3E}">
        <p14:creationId xmlns:p14="http://schemas.microsoft.com/office/powerpoint/2010/main" val="861778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6" y="609600"/>
            <a:ext cx="8570259" cy="667871"/>
          </a:xfrm>
        </p:spPr>
        <p:txBody>
          <a:bodyPr/>
          <a:lstStyle/>
          <a:p>
            <a:r>
              <a:rPr lang="en-US" sz="2800" dirty="0"/>
              <a:t>Idea(s) to Obtain Decision Boundaries</a:t>
            </a:r>
          </a:p>
        </p:txBody>
      </p:sp>
      <p:sp>
        <p:nvSpPr>
          <p:cNvPr id="3" name="Content Placeholder 2"/>
          <p:cNvSpPr>
            <a:spLocks noGrp="1"/>
          </p:cNvSpPr>
          <p:nvPr>
            <p:ph idx="1"/>
          </p:nvPr>
        </p:nvSpPr>
        <p:spPr>
          <a:xfrm>
            <a:off x="152401" y="1752600"/>
            <a:ext cx="8798858" cy="4114800"/>
          </a:xfrm>
        </p:spPr>
        <p:txBody>
          <a:bodyPr/>
          <a:lstStyle/>
          <a:p>
            <a:r>
              <a:rPr lang="en-US" dirty="0"/>
              <a:t>We will mostly be focusing linear decision boundaries in the lecture. However, there is considerable scope for generalization:</a:t>
            </a:r>
          </a:p>
          <a:p>
            <a:pPr lvl="1"/>
            <a:endParaRPr lang="en-US" dirty="0"/>
          </a:p>
          <a:p>
            <a:pPr lvl="1"/>
            <a:r>
              <a:rPr lang="en-US" dirty="0"/>
              <a:t>For example, we can expand our variable set X</a:t>
            </a:r>
            <a:r>
              <a:rPr lang="en-US" baseline="-25000" dirty="0"/>
              <a:t>1</a:t>
            </a:r>
            <a:r>
              <a:rPr lang="en-US" dirty="0"/>
              <a:t>, …, </a:t>
            </a:r>
            <a:r>
              <a:rPr lang="en-US" dirty="0" err="1"/>
              <a:t>X</a:t>
            </a:r>
            <a:r>
              <a:rPr lang="en-US" baseline="-25000" dirty="0" err="1"/>
              <a:t>p</a:t>
            </a:r>
            <a:r>
              <a:rPr lang="en-US" dirty="0"/>
              <a:t> by including their squares and cross-products     ,      , … , X</a:t>
            </a:r>
            <a:r>
              <a:rPr lang="en-US" baseline="-25000" dirty="0"/>
              <a:t>1</a:t>
            </a:r>
            <a:r>
              <a:rPr lang="en-US" dirty="0"/>
              <a:t>X</a:t>
            </a:r>
            <a:r>
              <a:rPr lang="en-US" baseline="-25000" dirty="0"/>
              <a:t>2</a:t>
            </a:r>
            <a:r>
              <a:rPr lang="en-US" dirty="0"/>
              <a:t>, …, </a:t>
            </a:r>
          </a:p>
          <a:p>
            <a:pPr lvl="1"/>
            <a:endParaRPr lang="en-US" dirty="0"/>
          </a:p>
          <a:p>
            <a:pPr lvl="1"/>
            <a:r>
              <a:rPr lang="en-US" dirty="0"/>
              <a:t>Linear functions in the augmented space map down to quadratic functions in the original space—hence linear decision boundaries to quadratic decision boundaries</a:t>
            </a:r>
          </a:p>
        </p:txBody>
      </p:sp>
      <p:sp>
        <p:nvSpPr>
          <p:cNvPr id="4" name="Slide Number Placeholder 3"/>
          <p:cNvSpPr>
            <a:spLocks noGrp="1"/>
          </p:cNvSpPr>
          <p:nvPr>
            <p:ph type="sldNum" sz="quarter" idx="12"/>
          </p:nvPr>
        </p:nvSpPr>
        <p:spPr/>
        <p:txBody>
          <a:bodyPr/>
          <a:lstStyle/>
          <a:p>
            <a:fld id="{38E06347-BC0D-4F40-B989-B890AD03D868}" type="slidenum">
              <a:rPr lang="en-US" smtClean="0"/>
              <a:pPr/>
              <a:t>7</a:t>
            </a:fld>
            <a:endParaRPr lang="en-US"/>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3249583126"/>
              </p:ext>
            </p:extLst>
          </p:nvPr>
        </p:nvGraphicFramePr>
        <p:xfrm>
          <a:off x="4876800" y="3200400"/>
          <a:ext cx="396875" cy="381000"/>
        </p:xfrm>
        <a:graphic>
          <a:graphicData uri="http://schemas.openxmlformats.org/presentationml/2006/ole">
            <mc:AlternateContent xmlns:mc="http://schemas.openxmlformats.org/markup-compatibility/2006">
              <mc:Choice xmlns:v="urn:schemas-microsoft-com:vml" Requires="v">
                <p:oleObj spid="_x0000_s76148" name="Equation" r:id="rId4" imgW="241300" imgH="228600" progId="Equation.3">
                  <p:embed/>
                </p:oleObj>
              </mc:Choice>
              <mc:Fallback>
                <p:oleObj name="Equation" r:id="rId4" imgW="241300" imgH="22860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3200400"/>
                        <a:ext cx="396875" cy="381000"/>
                      </a:xfrm>
                      <a:prstGeom prst="rect">
                        <a:avLst/>
                      </a:prstGeom>
                      <a:noFill/>
                    </p:spPr>
                  </p:pic>
                </p:oleObj>
              </mc:Fallback>
            </mc:AlternateContent>
          </a:graphicData>
        </a:graphic>
      </p:graphicFrame>
      <p:sp>
        <p:nvSpPr>
          <p:cNvPr id="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577384630"/>
              </p:ext>
            </p:extLst>
          </p:nvPr>
        </p:nvGraphicFramePr>
        <p:xfrm>
          <a:off x="5316762" y="3215641"/>
          <a:ext cx="380999" cy="365759"/>
        </p:xfrm>
        <a:graphic>
          <a:graphicData uri="http://schemas.openxmlformats.org/presentationml/2006/ole">
            <mc:AlternateContent xmlns:mc="http://schemas.openxmlformats.org/markup-compatibility/2006">
              <mc:Choice xmlns:v="urn:schemas-microsoft-com:vml" Requires="v">
                <p:oleObj spid="_x0000_s76149" name="Equation" r:id="rId6" imgW="241300" imgH="228600" progId="Equation.3">
                  <p:embed/>
                </p:oleObj>
              </mc:Choice>
              <mc:Fallback>
                <p:oleObj name="Equation" r:id="rId6" imgW="241300" imgH="228600"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6762" y="3215641"/>
                        <a:ext cx="380999" cy="365759"/>
                      </a:xfrm>
                      <a:prstGeom prst="rect">
                        <a:avLst/>
                      </a:prstGeom>
                      <a:noFill/>
                    </p:spPr>
                  </p:pic>
                </p:oleObj>
              </mc:Fallback>
            </mc:AlternateContent>
          </a:graphicData>
        </a:graphic>
      </p:graphicFrame>
    </p:spTree>
    <p:extLst>
      <p:ext uri="{BB962C8B-B14F-4D97-AF65-F5344CB8AC3E}">
        <p14:creationId xmlns:p14="http://schemas.microsoft.com/office/powerpoint/2010/main" val="1142263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8E06347-BC0D-4F40-B989-B890AD03D868}" type="slidenum">
              <a:rPr lang="en-US" smtClean="0"/>
              <a:pPr/>
              <a:t>8</a:t>
            </a:fld>
            <a:endParaRPr lang="en-US"/>
          </a:p>
        </p:txBody>
      </p:sp>
      <p:sp>
        <p:nvSpPr>
          <p:cNvPr id="5" name="Title 1"/>
          <p:cNvSpPr>
            <a:spLocks noGrp="1"/>
          </p:cNvSpPr>
          <p:nvPr>
            <p:ph type="title"/>
          </p:nvPr>
        </p:nvSpPr>
        <p:spPr>
          <a:xfrm>
            <a:off x="380999" y="94129"/>
            <a:ext cx="8570259" cy="667871"/>
          </a:xfrm>
        </p:spPr>
        <p:txBody>
          <a:bodyPr/>
          <a:lstStyle/>
          <a:p>
            <a:r>
              <a:rPr lang="en-US" sz="2800" dirty="0"/>
              <a:t>Idea(s) to Obtain Decision Boundaries</a:t>
            </a:r>
          </a:p>
        </p:txBody>
      </p:sp>
      <p:pic>
        <p:nvPicPr>
          <p:cNvPr id="53250"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0591"/>
          <a:stretch/>
        </p:blipFill>
        <p:spPr bwMode="auto">
          <a:xfrm>
            <a:off x="332014" y="914400"/>
            <a:ext cx="3467100" cy="3183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379258" y="1219200"/>
            <a:ext cx="4572000" cy="1015663"/>
          </a:xfrm>
          <a:prstGeom prst="rect">
            <a:avLst/>
          </a:prstGeom>
        </p:spPr>
        <p:txBody>
          <a:bodyPr>
            <a:spAutoFit/>
          </a:bodyPr>
          <a:lstStyle/>
          <a:p>
            <a:r>
              <a:rPr lang="en-US" sz="2000" i="1" dirty="0"/>
              <a:t>The left plot shows some data from three classes, with linear decision boundaries found by linear discriminant analysis</a:t>
            </a:r>
            <a:endParaRPr lang="en-US" sz="2000" dirty="0"/>
          </a:p>
        </p:txBody>
      </p:sp>
      <p:pic>
        <p:nvPicPr>
          <p:cNvPr id="532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9072" r="1"/>
          <a:stretch/>
        </p:blipFill>
        <p:spPr bwMode="auto">
          <a:xfrm>
            <a:off x="5105399" y="2572506"/>
            <a:ext cx="3765817" cy="3354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r="43420"/>
          <a:stretch/>
        </p:blipFill>
        <p:spPr bwMode="auto">
          <a:xfrm>
            <a:off x="108853" y="4237474"/>
            <a:ext cx="4778833" cy="1704379"/>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flipH="1">
            <a:off x="3962400" y="1680864"/>
            <a:ext cx="304800" cy="3003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4836458" y="4676006"/>
            <a:ext cx="203628" cy="3810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260" name="Picture 12"/>
          <p:cNvPicPr>
            <a:picLocks noChangeAspect="1" noChangeArrowheads="1"/>
          </p:cNvPicPr>
          <p:nvPr/>
        </p:nvPicPr>
        <p:blipFill rotWithShape="1">
          <a:blip r:embed="rId5">
            <a:extLst>
              <a:ext uri="{28A0092B-C50C-407E-A947-70E740481C1C}">
                <a14:useLocalDpi xmlns:a14="http://schemas.microsoft.com/office/drawing/2010/main" val="0"/>
              </a:ext>
            </a:extLst>
          </a:blip>
          <a:srcRect r="18492"/>
          <a:stretch/>
        </p:blipFill>
        <p:spPr bwMode="auto">
          <a:xfrm>
            <a:off x="1559490" y="6102191"/>
            <a:ext cx="6757564" cy="61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008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5" y="94129"/>
            <a:ext cx="8147051" cy="515471"/>
          </a:xfrm>
        </p:spPr>
        <p:txBody>
          <a:bodyPr/>
          <a:lstStyle/>
          <a:p>
            <a:r>
              <a:rPr lang="en-US" sz="2800" b="1" dirty="0"/>
              <a:t>Linear Regression of an Indicator Matrix …</a:t>
            </a:r>
            <a:endParaRPr lang="en-US" sz="2800" dirty="0"/>
          </a:p>
        </p:txBody>
      </p:sp>
      <p:sp>
        <p:nvSpPr>
          <p:cNvPr id="3" name="Content Placeholder 2"/>
          <p:cNvSpPr>
            <a:spLocks noGrp="1"/>
          </p:cNvSpPr>
          <p:nvPr>
            <p:ph idx="1"/>
          </p:nvPr>
        </p:nvSpPr>
        <p:spPr>
          <a:xfrm>
            <a:off x="261258" y="582386"/>
            <a:ext cx="8722658" cy="5865359"/>
          </a:xfrm>
        </p:spPr>
        <p:txBody>
          <a:bodyPr/>
          <a:lstStyle/>
          <a:p>
            <a:r>
              <a:rPr lang="en-US" dirty="0"/>
              <a:t>There is a serious problem with the regression approach when the number of classes </a:t>
            </a:r>
            <a:r>
              <a:rPr lang="en-US" i="1" dirty="0"/>
              <a:t>K</a:t>
            </a:r>
            <a:r>
              <a:rPr lang="en-US" dirty="0"/>
              <a:t> ≥ 3, especially prevalent when </a:t>
            </a:r>
            <a:r>
              <a:rPr lang="en-US" i="1" dirty="0"/>
              <a:t>K</a:t>
            </a:r>
            <a:r>
              <a:rPr lang="en-US" dirty="0"/>
              <a:t> is large. </a:t>
            </a:r>
          </a:p>
          <a:p>
            <a:endParaRPr lang="en-US" dirty="0"/>
          </a:p>
        </p:txBody>
      </p:sp>
      <p:sp>
        <p:nvSpPr>
          <p:cNvPr id="4" name="Slide Number Placeholder 3"/>
          <p:cNvSpPr>
            <a:spLocks noGrp="1"/>
          </p:cNvSpPr>
          <p:nvPr>
            <p:ph type="sldNum" sz="quarter" idx="12"/>
          </p:nvPr>
        </p:nvSpPr>
        <p:spPr/>
        <p:txBody>
          <a:bodyPr/>
          <a:lstStyle/>
          <a:p>
            <a:fld id="{38E06347-BC0D-4F40-B989-B890AD03D868}" type="slidenum">
              <a:rPr lang="en-US" smtClean="0"/>
              <a:pPr/>
              <a:t>9</a:t>
            </a:fld>
            <a:endParaRPr lang="en-US"/>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118" y="1447800"/>
            <a:ext cx="6005360" cy="3179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70" y="4627108"/>
            <a:ext cx="7957456" cy="105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310244" y="5894685"/>
            <a:ext cx="8673672" cy="923330"/>
          </a:xfrm>
          <a:prstGeom prst="rect">
            <a:avLst/>
          </a:prstGeom>
        </p:spPr>
        <p:txBody>
          <a:bodyPr wrap="square">
            <a:spAutoFit/>
          </a:bodyPr>
          <a:lstStyle/>
          <a:p>
            <a:r>
              <a:rPr lang="en-US" dirty="0"/>
              <a:t>Figure shows an extreme situation when </a:t>
            </a:r>
            <a:r>
              <a:rPr lang="en-US" i="1" dirty="0"/>
              <a:t>K</a:t>
            </a:r>
            <a:r>
              <a:rPr lang="en-US" dirty="0"/>
              <a:t> = 3. The three classes are perfectly separated by linear decision boundaries, yet linear regression misses the middle class completely.</a:t>
            </a:r>
          </a:p>
        </p:txBody>
      </p:sp>
    </p:spTree>
    <p:extLst>
      <p:ext uri="{BB962C8B-B14F-4D97-AF65-F5344CB8AC3E}">
        <p14:creationId xmlns:p14="http://schemas.microsoft.com/office/powerpoint/2010/main" val="4259522556"/>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addle">
  <a:themeElements>
    <a:clrScheme name="Saddle">
      <a:dk1>
        <a:srgbClr val="302C24"/>
      </a:dk1>
      <a:lt1>
        <a:sysClr val="window" lastClr="FFFFFF"/>
      </a:lt1>
      <a:dk2>
        <a:srgbClr val="AC6416"/>
      </a:dk2>
      <a:lt2>
        <a:srgbClr val="E8E4DB"/>
      </a:lt2>
      <a:accent1>
        <a:srgbClr val="C6B178"/>
      </a:accent1>
      <a:accent2>
        <a:srgbClr val="9C5B14"/>
      </a:accent2>
      <a:accent3>
        <a:srgbClr val="71B2BC"/>
      </a:accent3>
      <a:accent4>
        <a:srgbClr val="78AA5D"/>
      </a:accent4>
      <a:accent5>
        <a:srgbClr val="867099"/>
      </a:accent5>
      <a:accent6>
        <a:srgbClr val="4C6F75"/>
      </a:accent6>
      <a:hlink>
        <a:srgbClr val="F27B0E"/>
      </a:hlink>
      <a:folHlink>
        <a:srgbClr val="989268"/>
      </a:folHlink>
    </a:clrScheme>
    <a:fontScheme name="Saddle">
      <a:majorFont>
        <a:latin typeface="Book Antiqua"/>
        <a:ea typeface=""/>
        <a:cs typeface=""/>
        <a:font script="Jpan" typeface="ＭＳ 明朝"/>
      </a:majorFont>
      <a:minorFont>
        <a:latin typeface="Book Antiqua"/>
        <a:ea typeface=""/>
        <a:cs typeface=""/>
        <a:font script="Jpan" typeface="ＭＳ 明朝"/>
      </a:minorFont>
    </a:fontScheme>
    <a:fmtScheme name="Saddle">
      <a:fillStyleLst>
        <a:solidFill>
          <a:schemeClr val="phClr"/>
        </a:solidFill>
        <a:gradFill rotWithShape="1">
          <a:gsLst>
            <a:gs pos="0">
              <a:schemeClr val="phClr"/>
            </a:gs>
            <a:gs pos="30000">
              <a:schemeClr val="phClr">
                <a:tint val="80000"/>
              </a:schemeClr>
            </a:gs>
            <a:gs pos="100000">
              <a:schemeClr val="phClr">
                <a:tint val="100000"/>
              </a:schemeClr>
            </a:gs>
          </a:gsLst>
          <a:path path="rect">
            <a:fillToRect l="50000" r="100000"/>
          </a:path>
        </a:gradFill>
        <a:blipFill rotWithShape="1">
          <a:blip xmlns:r="http://schemas.openxmlformats.org/officeDocument/2006/relationships" r:embed="rId1">
            <a:duotone>
              <a:schemeClr val="phClr">
                <a:shade val="70000"/>
                <a:satMod val="120000"/>
              </a:schemeClr>
              <a:schemeClr val="phClr">
                <a:tint val="30000"/>
                <a:satMod val="120000"/>
              </a:schemeClr>
            </a:duotone>
          </a:blip>
          <a:stretch/>
        </a:blipFill>
      </a:fillStyleLst>
      <a:lnStyleLst>
        <a:ln w="25400" cap="flat" cmpd="sng" algn="ctr">
          <a:solidFill>
            <a:schemeClr val="phClr">
              <a:shade val="95000"/>
              <a:satMod val="105000"/>
            </a:schemeClr>
          </a:solidFill>
          <a:prstDash val="solid"/>
        </a:ln>
        <a:ln w="50800" cap="flat" cmpd="dbl" algn="ctr">
          <a:solidFill>
            <a:schemeClr val="phClr"/>
          </a:solidFill>
          <a:prstDash val="solid"/>
        </a:ln>
        <a:ln w="76200" cap="flat" cmpd="dbl" algn="ctr">
          <a:solidFill>
            <a:schemeClr val="phClr"/>
          </a:solidFill>
          <a:prstDash val="solid"/>
        </a:ln>
      </a:lnStyleLst>
      <a:effectStyleLst>
        <a:effectStyle>
          <a:effectLst/>
        </a:effectStyle>
        <a:effectStyle>
          <a:effectLst>
            <a:outerShdw blurRad="38100" dist="25400" dir="5400000" rotWithShape="0">
              <a:srgbClr val="FFFFFF">
                <a:alpha val="75000"/>
              </a:srgbClr>
            </a:outerShdw>
          </a:effectLst>
          <a:scene3d>
            <a:camera prst="orthographicFront">
              <a:rot lat="0" lon="0" rev="0"/>
            </a:camera>
            <a:lightRig rig="sunrise" dir="tl">
              <a:rot lat="0" lon="0" rev="1200000"/>
            </a:lightRig>
          </a:scene3d>
          <a:sp3d prstMaterial="softEdge">
            <a:bevelT w="0" h="0"/>
          </a:sp3d>
        </a:effectStyle>
        <a:effectStyle>
          <a:effectLst>
            <a:innerShdw blurRad="76200" dist="38100" dir="13500000">
              <a:srgbClr val="FFFFFF">
                <a:alpha val="75000"/>
              </a:srgbClr>
            </a:innerShdw>
          </a:effectLst>
          <a:scene3d>
            <a:camera prst="perspectiveFront" fov="2400000"/>
            <a:lightRig rig="twoPt" dir="tl"/>
          </a:scene3d>
          <a:sp3d>
            <a:bevelT w="25400" h="12700" prst="angle"/>
          </a:sp3d>
        </a:effectStyle>
      </a:effectStyleLst>
      <a:bgFillStyleLst>
        <a:solidFill>
          <a:schemeClr val="phClr"/>
        </a:solidFill>
        <a:blipFill rotWithShape="1">
          <a:blip xmlns:r="http://schemas.openxmlformats.org/officeDocument/2006/relationships" r:embed="rId2">
            <a:duotone>
              <a:schemeClr val="phClr">
                <a:shade val="30000"/>
                <a:satMod val="250000"/>
              </a:schemeClr>
              <a:schemeClr val="phClr">
                <a:tint val="50000"/>
                <a:satMod val="200000"/>
              </a:schemeClr>
            </a:duotone>
          </a:blip>
          <a:stretch/>
        </a:blipFill>
        <a:blipFill rotWithShape="1">
          <a:blip xmlns:r="http://schemas.openxmlformats.org/officeDocument/2006/relationships" r:embed="rId3">
            <a:duotone>
              <a:schemeClr val="phClr">
                <a:shade val="90000"/>
                <a:hueMod val="90000"/>
                <a:satMod val="150000"/>
                <a:lumMod val="90000"/>
              </a:schemeClr>
              <a:schemeClr val="phClr">
                <a:tint val="70000"/>
                <a:shade val="80000"/>
                <a:satMod val="300000"/>
                <a:lumMod val="11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Saddle.thmx</Template>
  <TotalTime>28146</TotalTime>
  <Words>2293</Words>
  <Application>Microsoft Office PowerPoint</Application>
  <PresentationFormat>On-screen Show (4:3)</PresentationFormat>
  <Paragraphs>288</Paragraphs>
  <Slides>27</Slides>
  <Notes>27</Notes>
  <HiddenSlides>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Arial</vt:lpstr>
      <vt:lpstr>Book Antiqua</vt:lpstr>
      <vt:lpstr>Calibri</vt:lpstr>
      <vt:lpstr>Comic Sans MS</vt:lpstr>
      <vt:lpstr>Wingdings</vt:lpstr>
      <vt:lpstr>Wingdings 2</vt:lpstr>
      <vt:lpstr>Saddle</vt:lpstr>
      <vt:lpstr>Equation</vt:lpstr>
      <vt:lpstr>CSCI 6521 Advanced Machine Learning I  Chapter #2 LDA &amp; QDA  </vt:lpstr>
      <vt:lpstr>Objectives</vt:lpstr>
      <vt:lpstr>Idea(s) to Obtain Linear Decision Boundaries</vt:lpstr>
      <vt:lpstr>Idea(s) to Obtain (Linear) Decision Boundaries …</vt:lpstr>
      <vt:lpstr>Idea(s) to Obtain Linear Decision Boundaries …</vt:lpstr>
      <vt:lpstr>Idea(s) to Obtain Linear Decision Boundaries …</vt:lpstr>
      <vt:lpstr>Idea(s) to Obtain Decision Boundaries</vt:lpstr>
      <vt:lpstr>Idea(s) to Obtain Decision Boundaries</vt:lpstr>
      <vt:lpstr>Linear Regression of an Indicator Matrix …</vt:lpstr>
      <vt:lpstr>Linear Regression of an Indicator Matrix …</vt:lpstr>
      <vt:lpstr>LDA for a Complex Problem </vt:lpstr>
      <vt:lpstr>LDA for a Complex Problem …</vt:lpstr>
      <vt:lpstr>Performance Comparisons</vt:lpstr>
      <vt:lpstr>Overview of the Next Parts of the Presentation</vt:lpstr>
      <vt:lpstr>Linear Discriminant Analysis</vt:lpstr>
      <vt:lpstr>Linear Discriminant Analysis …</vt:lpstr>
      <vt:lpstr>Linear Discriminant Analysis …</vt:lpstr>
      <vt:lpstr>Quadratic Discriminant Analysis …</vt:lpstr>
      <vt:lpstr>Cancer Dataset : LDA versus QDA</vt:lpstr>
      <vt:lpstr>LDA in Augmented (Quadratic) space Versus QDA</vt:lpstr>
      <vt:lpstr>LDA versus QDA</vt:lpstr>
      <vt:lpstr>Logistic Regression (Classification)</vt:lpstr>
      <vt:lpstr>… Logistic Regression (Classification)</vt:lpstr>
      <vt:lpstr>… Logistic Regression (Classification)</vt:lpstr>
      <vt:lpstr>Logistic Regression</vt:lpstr>
      <vt:lpstr>Various Boundaries (for Cancer Data)</vt:lpstr>
      <vt:lpstr>Various Boundaries (for Cancer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4401: Principles of Operating Systems I</dc:title>
  <dc:creator>Christopher Taylor</dc:creator>
  <cp:lastModifiedBy>Md Tamjidul Hoque</cp:lastModifiedBy>
  <cp:revision>1927</cp:revision>
  <cp:lastPrinted>2019-04-08T15:20:25Z</cp:lastPrinted>
  <dcterms:created xsi:type="dcterms:W3CDTF">2010-11-05T16:55:14Z</dcterms:created>
  <dcterms:modified xsi:type="dcterms:W3CDTF">2021-02-17T23:30:28Z</dcterms:modified>
</cp:coreProperties>
</file>